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334" r:id="rId2"/>
    <p:sldId id="277" r:id="rId3"/>
    <p:sldId id="336" r:id="rId4"/>
    <p:sldId id="335" r:id="rId5"/>
    <p:sldId id="337" r:id="rId6"/>
    <p:sldId id="327" r:id="rId7"/>
    <p:sldId id="304" r:id="rId8"/>
    <p:sldId id="326" r:id="rId9"/>
    <p:sldId id="281" r:id="rId10"/>
    <p:sldId id="307" r:id="rId11"/>
    <p:sldId id="333" r:id="rId12"/>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B8F6"/>
    <a:srgbClr val="879987"/>
    <a:srgbClr val="879D83"/>
    <a:srgbClr val="6EB26E"/>
    <a:srgbClr val="4A2206"/>
    <a:srgbClr val="6B3109"/>
    <a:srgbClr val="EB701D"/>
    <a:srgbClr val="F5C783"/>
    <a:srgbClr val="9FD9FD"/>
    <a:srgbClr val="B5DB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7" autoAdjust="0"/>
    <p:restoredTop sz="94372" autoAdjust="0"/>
  </p:normalViewPr>
  <p:slideViewPr>
    <p:cSldViewPr snapToGrid="0">
      <p:cViewPr varScale="1">
        <p:scale>
          <a:sx n="78" d="100"/>
          <a:sy n="78" d="100"/>
        </p:scale>
        <p:origin x="140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3D22F5CB-769D-4FCB-8303-90E05170F499}" type="datetimeFigureOut">
              <a:rPr kumimoji="1" lang="ja-JP" altLang="en-US" smtClean="0"/>
              <a:t>2026/2/23</a:t>
            </a:fld>
            <a:endParaRPr kumimoji="1" lang="ja-JP" altLang="en-US"/>
          </a:p>
        </p:txBody>
      </p:sp>
      <p:sp>
        <p:nvSpPr>
          <p:cNvPr id="4" name="フッター プレースホルダー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7CC031DB-2C26-4BB6-91F0-9DE3D11DB957}" type="slidenum">
              <a:rPr kumimoji="1" lang="ja-JP" altLang="en-US" smtClean="0"/>
              <a:t>‹#›</a:t>
            </a:fld>
            <a:endParaRPr kumimoji="1" lang="ja-JP" altLang="en-US"/>
          </a:p>
        </p:txBody>
      </p:sp>
    </p:spTree>
    <p:extLst>
      <p:ext uri="{BB962C8B-B14F-4D97-AF65-F5344CB8AC3E}">
        <p14:creationId xmlns:p14="http://schemas.microsoft.com/office/powerpoint/2010/main" val="3114542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4C47399B-E636-4E5A-ACF7-A8B8778E21BC}" type="datetimeFigureOut">
              <a:rPr kumimoji="1" lang="ja-JP" altLang="en-US" smtClean="0"/>
              <a:t>2026/2/23</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41218663-A57F-4FA5-8FE3-7D1FD300E170}" type="slidenum">
              <a:rPr kumimoji="1" lang="ja-JP" altLang="en-US" smtClean="0"/>
              <a:t>‹#›</a:t>
            </a:fld>
            <a:endParaRPr kumimoji="1" lang="ja-JP" altLang="en-US"/>
          </a:p>
        </p:txBody>
      </p:sp>
    </p:spTree>
    <p:extLst>
      <p:ext uri="{BB962C8B-B14F-4D97-AF65-F5344CB8AC3E}">
        <p14:creationId xmlns:p14="http://schemas.microsoft.com/office/powerpoint/2010/main" val="159635843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1218663-A57F-4FA5-8FE3-7D1FD300E170}" type="slidenum">
              <a:rPr kumimoji="1" lang="ja-JP" altLang="en-US" smtClean="0"/>
              <a:t>1</a:t>
            </a:fld>
            <a:endParaRPr kumimoji="1" lang="ja-JP" altLang="en-US"/>
          </a:p>
        </p:txBody>
      </p:sp>
    </p:spTree>
    <p:extLst>
      <p:ext uri="{BB962C8B-B14F-4D97-AF65-F5344CB8AC3E}">
        <p14:creationId xmlns:p14="http://schemas.microsoft.com/office/powerpoint/2010/main" val="2214577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41218663-A57F-4FA5-8FE3-7D1FD300E170}" type="slidenum">
              <a:rPr kumimoji="1" lang="ja-JP" altLang="en-US" smtClean="0"/>
              <a:t>3</a:t>
            </a:fld>
            <a:endParaRPr kumimoji="1" lang="ja-JP" altLang="en-US"/>
          </a:p>
        </p:txBody>
      </p:sp>
    </p:spTree>
    <p:extLst>
      <p:ext uri="{BB962C8B-B14F-4D97-AF65-F5344CB8AC3E}">
        <p14:creationId xmlns:p14="http://schemas.microsoft.com/office/powerpoint/2010/main" val="13720533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1218663-A57F-4FA5-8FE3-7D1FD300E170}" type="slidenum">
              <a:rPr kumimoji="1" lang="ja-JP" altLang="en-US" smtClean="0"/>
              <a:t>9</a:t>
            </a:fld>
            <a:endParaRPr kumimoji="1" lang="ja-JP" altLang="en-US"/>
          </a:p>
        </p:txBody>
      </p:sp>
    </p:spTree>
    <p:extLst>
      <p:ext uri="{BB962C8B-B14F-4D97-AF65-F5344CB8AC3E}">
        <p14:creationId xmlns:p14="http://schemas.microsoft.com/office/powerpoint/2010/main" val="3037740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CCD9137-8F13-4639-8388-742895B68D85}" type="datetimeFigureOut">
              <a:rPr kumimoji="1" lang="ja-JP" altLang="en-US" smtClean="0"/>
              <a:t>2026/2/23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6C17CE-61DB-42C9-BB68-BF5979E872F0}" type="slidenum">
              <a:rPr kumimoji="1" lang="ja-JP" altLang="en-US" smtClean="0"/>
              <a:t>‹#›</a:t>
            </a:fld>
            <a:endParaRPr kumimoji="1" lang="ja-JP" altLang="en-US"/>
          </a:p>
        </p:txBody>
      </p:sp>
    </p:spTree>
    <p:extLst>
      <p:ext uri="{BB962C8B-B14F-4D97-AF65-F5344CB8AC3E}">
        <p14:creationId xmlns:p14="http://schemas.microsoft.com/office/powerpoint/2010/main" val="3321569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CD9137-8F13-4639-8388-742895B68D85}" type="datetimeFigureOut">
              <a:rPr kumimoji="1" lang="ja-JP" altLang="en-US" smtClean="0"/>
              <a:t>2026/2/23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6C17CE-61DB-42C9-BB68-BF5979E872F0}" type="slidenum">
              <a:rPr kumimoji="1" lang="ja-JP" altLang="en-US" smtClean="0"/>
              <a:t>‹#›</a:t>
            </a:fld>
            <a:endParaRPr kumimoji="1" lang="ja-JP" altLang="en-US"/>
          </a:p>
        </p:txBody>
      </p:sp>
    </p:spTree>
    <p:extLst>
      <p:ext uri="{BB962C8B-B14F-4D97-AF65-F5344CB8AC3E}">
        <p14:creationId xmlns:p14="http://schemas.microsoft.com/office/powerpoint/2010/main" val="4214002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CD9137-8F13-4639-8388-742895B68D85}" type="datetimeFigureOut">
              <a:rPr kumimoji="1" lang="ja-JP" altLang="en-US" smtClean="0"/>
              <a:t>2026/2/23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6C17CE-61DB-42C9-BB68-BF5979E872F0}" type="slidenum">
              <a:rPr kumimoji="1" lang="ja-JP" altLang="en-US" smtClean="0"/>
              <a:t>‹#›</a:t>
            </a:fld>
            <a:endParaRPr kumimoji="1" lang="ja-JP" altLang="en-US"/>
          </a:p>
        </p:txBody>
      </p:sp>
    </p:spTree>
    <p:extLst>
      <p:ext uri="{BB962C8B-B14F-4D97-AF65-F5344CB8AC3E}">
        <p14:creationId xmlns:p14="http://schemas.microsoft.com/office/powerpoint/2010/main" val="3920826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CD9137-8F13-4639-8388-742895B68D85}" type="datetimeFigureOut">
              <a:rPr kumimoji="1" lang="ja-JP" altLang="en-US" smtClean="0"/>
              <a:t>2026/2/23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6C17CE-61DB-42C9-BB68-BF5979E872F0}" type="slidenum">
              <a:rPr kumimoji="1" lang="ja-JP" altLang="en-US" smtClean="0"/>
              <a:t>‹#›</a:t>
            </a:fld>
            <a:endParaRPr kumimoji="1" lang="ja-JP" altLang="en-US"/>
          </a:p>
        </p:txBody>
      </p:sp>
    </p:spTree>
    <p:extLst>
      <p:ext uri="{BB962C8B-B14F-4D97-AF65-F5344CB8AC3E}">
        <p14:creationId xmlns:p14="http://schemas.microsoft.com/office/powerpoint/2010/main" val="218177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CCD9137-8F13-4639-8388-742895B68D85}" type="datetimeFigureOut">
              <a:rPr kumimoji="1" lang="ja-JP" altLang="en-US" smtClean="0"/>
              <a:t>2026/2/23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6C17CE-61DB-42C9-BB68-BF5979E872F0}" type="slidenum">
              <a:rPr kumimoji="1" lang="ja-JP" altLang="en-US" smtClean="0"/>
              <a:t>‹#›</a:t>
            </a:fld>
            <a:endParaRPr kumimoji="1" lang="ja-JP" altLang="en-US"/>
          </a:p>
        </p:txBody>
      </p:sp>
    </p:spTree>
    <p:extLst>
      <p:ext uri="{BB962C8B-B14F-4D97-AF65-F5344CB8AC3E}">
        <p14:creationId xmlns:p14="http://schemas.microsoft.com/office/powerpoint/2010/main" val="283362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CCD9137-8F13-4639-8388-742895B68D85}" type="datetimeFigureOut">
              <a:rPr kumimoji="1" lang="ja-JP" altLang="en-US" smtClean="0"/>
              <a:t>2026/2/23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6C17CE-61DB-42C9-BB68-BF5979E872F0}" type="slidenum">
              <a:rPr kumimoji="1" lang="ja-JP" altLang="en-US" smtClean="0"/>
              <a:t>‹#›</a:t>
            </a:fld>
            <a:endParaRPr kumimoji="1" lang="ja-JP" altLang="en-US"/>
          </a:p>
        </p:txBody>
      </p:sp>
    </p:spTree>
    <p:extLst>
      <p:ext uri="{BB962C8B-B14F-4D97-AF65-F5344CB8AC3E}">
        <p14:creationId xmlns:p14="http://schemas.microsoft.com/office/powerpoint/2010/main" val="1666872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CCD9137-8F13-4639-8388-742895B68D85}" type="datetimeFigureOut">
              <a:rPr kumimoji="1" lang="ja-JP" altLang="en-US" smtClean="0"/>
              <a:t>2026/2/23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76C17CE-61DB-42C9-BB68-BF5979E872F0}" type="slidenum">
              <a:rPr kumimoji="1" lang="ja-JP" altLang="en-US" smtClean="0"/>
              <a:t>‹#›</a:t>
            </a:fld>
            <a:endParaRPr kumimoji="1" lang="ja-JP" altLang="en-US"/>
          </a:p>
        </p:txBody>
      </p:sp>
    </p:spTree>
    <p:extLst>
      <p:ext uri="{BB962C8B-B14F-4D97-AF65-F5344CB8AC3E}">
        <p14:creationId xmlns:p14="http://schemas.microsoft.com/office/powerpoint/2010/main" val="3513607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CCD9137-8F13-4639-8388-742895B68D85}" type="datetimeFigureOut">
              <a:rPr kumimoji="1" lang="ja-JP" altLang="en-US" smtClean="0"/>
              <a:t>2026/2/23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76C17CE-61DB-42C9-BB68-BF5979E872F0}" type="slidenum">
              <a:rPr kumimoji="1" lang="ja-JP" altLang="en-US" smtClean="0"/>
              <a:t>‹#›</a:t>
            </a:fld>
            <a:endParaRPr kumimoji="1" lang="ja-JP" altLang="en-US"/>
          </a:p>
        </p:txBody>
      </p:sp>
    </p:spTree>
    <p:extLst>
      <p:ext uri="{BB962C8B-B14F-4D97-AF65-F5344CB8AC3E}">
        <p14:creationId xmlns:p14="http://schemas.microsoft.com/office/powerpoint/2010/main" val="899165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CD9137-8F13-4639-8388-742895B68D85}" type="datetimeFigureOut">
              <a:rPr kumimoji="1" lang="ja-JP" altLang="en-US" smtClean="0"/>
              <a:t>2026/2/23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76C17CE-61DB-42C9-BB68-BF5979E872F0}" type="slidenum">
              <a:rPr kumimoji="1" lang="ja-JP" altLang="en-US" smtClean="0"/>
              <a:t>‹#›</a:t>
            </a:fld>
            <a:endParaRPr kumimoji="1" lang="ja-JP" altLang="en-US"/>
          </a:p>
        </p:txBody>
      </p:sp>
    </p:spTree>
    <p:extLst>
      <p:ext uri="{BB962C8B-B14F-4D97-AF65-F5344CB8AC3E}">
        <p14:creationId xmlns:p14="http://schemas.microsoft.com/office/powerpoint/2010/main" val="326589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CD9137-8F13-4639-8388-742895B68D85}" type="datetimeFigureOut">
              <a:rPr kumimoji="1" lang="ja-JP" altLang="en-US" smtClean="0"/>
              <a:t>2026/2/23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6C17CE-61DB-42C9-BB68-BF5979E872F0}" type="slidenum">
              <a:rPr kumimoji="1" lang="ja-JP" altLang="en-US" smtClean="0"/>
              <a:t>‹#›</a:t>
            </a:fld>
            <a:endParaRPr kumimoji="1" lang="ja-JP" altLang="en-US"/>
          </a:p>
        </p:txBody>
      </p:sp>
    </p:spTree>
    <p:extLst>
      <p:ext uri="{BB962C8B-B14F-4D97-AF65-F5344CB8AC3E}">
        <p14:creationId xmlns:p14="http://schemas.microsoft.com/office/powerpoint/2010/main" val="2835046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CD9137-8F13-4639-8388-742895B68D85}" type="datetimeFigureOut">
              <a:rPr kumimoji="1" lang="ja-JP" altLang="en-US" smtClean="0"/>
              <a:t>2026/2/23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6C17CE-61DB-42C9-BB68-BF5979E872F0}" type="slidenum">
              <a:rPr kumimoji="1" lang="ja-JP" altLang="en-US" smtClean="0"/>
              <a:t>‹#›</a:t>
            </a:fld>
            <a:endParaRPr kumimoji="1" lang="ja-JP" altLang="en-US"/>
          </a:p>
        </p:txBody>
      </p:sp>
    </p:spTree>
    <p:extLst>
      <p:ext uri="{BB962C8B-B14F-4D97-AF65-F5344CB8AC3E}">
        <p14:creationId xmlns:p14="http://schemas.microsoft.com/office/powerpoint/2010/main" val="745548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CD9137-8F13-4639-8388-742895B68D85}" type="datetimeFigureOut">
              <a:rPr kumimoji="1" lang="ja-JP" altLang="en-US" smtClean="0"/>
              <a:t>2026/2/23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6C17CE-61DB-42C9-BB68-BF5979E872F0}" type="slidenum">
              <a:rPr kumimoji="1" lang="ja-JP" altLang="en-US" smtClean="0"/>
              <a:t>‹#›</a:t>
            </a:fld>
            <a:endParaRPr kumimoji="1" lang="ja-JP" altLang="en-US"/>
          </a:p>
        </p:txBody>
      </p:sp>
    </p:spTree>
    <p:extLst>
      <p:ext uri="{BB962C8B-B14F-4D97-AF65-F5344CB8AC3E}">
        <p14:creationId xmlns:p14="http://schemas.microsoft.com/office/powerpoint/2010/main" val="347687285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p:cNvSpPr txBox="1"/>
          <p:nvPr/>
        </p:nvSpPr>
        <p:spPr>
          <a:xfrm>
            <a:off x="581290" y="1944905"/>
            <a:ext cx="4371710" cy="461665"/>
          </a:xfrm>
          <a:prstGeom prst="rect">
            <a:avLst/>
          </a:prstGeom>
          <a:noFill/>
        </p:spPr>
        <p:txBody>
          <a:bodyPr wrap="none" rtlCol="0">
            <a:spAutoFit/>
          </a:bodyPr>
          <a:lstStyle/>
          <a:p>
            <a:r>
              <a:rPr lang="en-US" altLang="ja-JP" sz="2000" dirty="0">
                <a:latin typeface="Century Gothic" panose="020B0502020202020204" pitchFamily="34" charset="0"/>
              </a:rPr>
              <a:t>1</a:t>
            </a:r>
            <a:r>
              <a:rPr lang="ja-JP" altLang="en-US" sz="1600" dirty="0">
                <a:latin typeface="Century Gothic" panose="020B0502020202020204" pitchFamily="34" charset="0"/>
              </a:rPr>
              <a:t>期 </a:t>
            </a:r>
            <a:r>
              <a:rPr lang="en-US" altLang="ja-JP" sz="2000" b="1" dirty="0">
                <a:latin typeface="Century Gothic" panose="020B0502020202020204" pitchFamily="34" charset="0"/>
              </a:rPr>
              <a:t>6</a:t>
            </a:r>
            <a:r>
              <a:rPr lang="ja-JP" altLang="en-US" sz="1600" dirty="0">
                <a:latin typeface="Century Gothic" panose="020B0502020202020204" pitchFamily="34" charset="0"/>
              </a:rPr>
              <a:t>回 </a:t>
            </a:r>
            <a:r>
              <a:rPr lang="en-US" altLang="ja-JP" sz="2400" b="1" dirty="0">
                <a:latin typeface="Century Gothic" panose="020B0502020202020204" pitchFamily="34" charset="0"/>
              </a:rPr>
              <a:t>6,600</a:t>
            </a:r>
            <a:r>
              <a:rPr lang="ja-JP" altLang="en-US" sz="1600" dirty="0">
                <a:latin typeface="Century Gothic" panose="020B0502020202020204" pitchFamily="34" charset="0"/>
              </a:rPr>
              <a:t>円 </a:t>
            </a:r>
            <a:r>
              <a:rPr lang="en-US" altLang="ja-JP" sz="1600" dirty="0">
                <a:latin typeface="Century Gothic" panose="020B0502020202020204" pitchFamily="34" charset="0"/>
              </a:rPr>
              <a:t>(</a:t>
            </a:r>
            <a:r>
              <a:rPr lang="ja-JP" altLang="en-US" sz="1600" dirty="0">
                <a:latin typeface="Century Gothic" panose="020B0502020202020204" pitchFamily="34" charset="0"/>
              </a:rPr>
              <a:t>税込み</a:t>
            </a:r>
            <a:r>
              <a:rPr lang="en-US" altLang="ja-JP" sz="1600" dirty="0">
                <a:latin typeface="Century Gothic" panose="020B0502020202020204" pitchFamily="34" charset="0"/>
              </a:rPr>
              <a:t>)</a:t>
            </a:r>
            <a:r>
              <a:rPr lang="en-US" altLang="ja-JP" sz="1600" b="1" dirty="0">
                <a:latin typeface="Century Gothic" panose="020B0502020202020204" pitchFamily="34" charset="0"/>
              </a:rPr>
              <a:t>1</a:t>
            </a:r>
            <a:r>
              <a:rPr lang="ja-JP" altLang="en-US" sz="1600" b="1" dirty="0">
                <a:latin typeface="Century Gothic" panose="020B0502020202020204" pitchFamily="34" charset="0"/>
              </a:rPr>
              <a:t>回参加</a:t>
            </a:r>
            <a:r>
              <a:rPr lang="en-US" altLang="ja-JP" sz="1600" b="1" dirty="0">
                <a:latin typeface="Century Gothic" panose="020B0502020202020204" pitchFamily="34" charset="0"/>
              </a:rPr>
              <a:t>1,320</a:t>
            </a:r>
            <a:r>
              <a:rPr lang="ja-JP" altLang="en-US" sz="1600" b="1" dirty="0">
                <a:latin typeface="Century Gothic" panose="020B0502020202020204" pitchFamily="34" charset="0"/>
              </a:rPr>
              <a:t>円</a:t>
            </a:r>
          </a:p>
        </p:txBody>
      </p:sp>
      <p:sp>
        <p:nvSpPr>
          <p:cNvPr id="36" name="テキスト ボックス 35"/>
          <p:cNvSpPr txBox="1"/>
          <p:nvPr/>
        </p:nvSpPr>
        <p:spPr>
          <a:xfrm>
            <a:off x="38014" y="19698"/>
            <a:ext cx="4118436" cy="369332"/>
          </a:xfrm>
          <a:prstGeom prst="rect">
            <a:avLst/>
          </a:prstGeom>
          <a:noFill/>
        </p:spPr>
        <p:txBody>
          <a:bodyPr wrap="none" rtlCol="0">
            <a:spAutoFit/>
          </a:bodyPr>
          <a:lstStyle/>
          <a:p>
            <a:pPr algn="ctr"/>
            <a:r>
              <a:rPr lang="en-US" altLang="ja-JP" dirty="0">
                <a:latin typeface="Century Gothic" panose="020B0502020202020204" pitchFamily="34" charset="0"/>
              </a:rPr>
              <a:t>2026</a:t>
            </a:r>
            <a:r>
              <a:rPr lang="ja-JP" altLang="en-US" dirty="0">
                <a:latin typeface="Century Gothic" panose="020B0502020202020204" pitchFamily="34" charset="0"/>
              </a:rPr>
              <a:t>年度年間開催予定表　</a:t>
            </a:r>
            <a:r>
              <a:rPr lang="en-US" altLang="ja-JP" sz="1400" dirty="0">
                <a:latin typeface="Century Gothic" panose="020B0502020202020204" pitchFamily="34" charset="0"/>
              </a:rPr>
              <a:t>2026/2/9</a:t>
            </a:r>
            <a:r>
              <a:rPr lang="ja-JP" altLang="en-US" sz="1400" dirty="0">
                <a:latin typeface="Century Gothic" panose="020B0502020202020204" pitchFamily="34" charset="0"/>
              </a:rPr>
              <a:t>現在</a:t>
            </a:r>
          </a:p>
        </p:txBody>
      </p:sp>
      <p:sp>
        <p:nvSpPr>
          <p:cNvPr id="19" name="正方形/長方形 18"/>
          <p:cNvSpPr/>
          <p:nvPr/>
        </p:nvSpPr>
        <p:spPr>
          <a:xfrm>
            <a:off x="4875684" y="1095922"/>
            <a:ext cx="4953000" cy="584775"/>
          </a:xfrm>
          <a:prstGeom prst="rect">
            <a:avLst/>
          </a:prstGeom>
        </p:spPr>
        <p:txBody>
          <a:bodyPr>
            <a:spAutoFit/>
          </a:bodyPr>
          <a:lstStyle/>
          <a:p>
            <a:pPr algn="just">
              <a:spcAft>
                <a:spcPts val="0"/>
              </a:spcAft>
            </a:pPr>
            <a:r>
              <a:rPr lang="ja-JP" altLang="en-US" sz="1600" b="1" kern="100" dirty="0">
                <a:latin typeface="+mn-ea"/>
                <a:cs typeface="Times New Roman" panose="02020603050405020304" pitchFamily="18" charset="0"/>
              </a:rPr>
              <a:t>障がい者健常者関係ない！</a:t>
            </a:r>
            <a:endParaRPr lang="en-US" altLang="ja-JP" sz="1600" b="1" kern="100" dirty="0">
              <a:latin typeface="+mn-ea"/>
              <a:cs typeface="Times New Roman" panose="02020603050405020304" pitchFamily="18" charset="0"/>
            </a:endParaRPr>
          </a:p>
          <a:p>
            <a:pPr algn="just">
              <a:spcAft>
                <a:spcPts val="0"/>
              </a:spcAft>
            </a:pPr>
            <a:r>
              <a:rPr lang="ja-JP" altLang="en-US" sz="1600" b="1" kern="100" dirty="0">
                <a:latin typeface="+mn-ea"/>
                <a:cs typeface="Times New Roman" panose="02020603050405020304" pitchFamily="18" charset="0"/>
              </a:rPr>
              <a:t>世界を感じたい君へのチャンピオンレッスンです。</a:t>
            </a:r>
            <a:endParaRPr lang="ja-JP" altLang="ja-JP" sz="1600" b="1" kern="100" dirty="0">
              <a:latin typeface="+mn-ea"/>
              <a:cs typeface="Times New Roman" panose="02020603050405020304" pitchFamily="18" charset="0"/>
            </a:endParaRPr>
          </a:p>
        </p:txBody>
      </p:sp>
      <p:sp>
        <p:nvSpPr>
          <p:cNvPr id="23" name="テキスト ボックス 22"/>
          <p:cNvSpPr txBox="1"/>
          <p:nvPr/>
        </p:nvSpPr>
        <p:spPr>
          <a:xfrm>
            <a:off x="77429" y="316418"/>
            <a:ext cx="4394152" cy="475836"/>
          </a:xfrm>
          <a:prstGeom prst="rect">
            <a:avLst/>
          </a:prstGeom>
          <a:noFill/>
        </p:spPr>
        <p:txBody>
          <a:bodyPr wrap="none" rtlCol="0">
            <a:spAutoFit/>
          </a:bodyPr>
          <a:lstStyle/>
          <a:p>
            <a:r>
              <a:rPr lang="ja-JP" altLang="en-US" sz="2492" b="1" dirty="0">
                <a:latin typeface="Century Gothic" panose="020B0502020202020204" pitchFamily="34" charset="0"/>
              </a:rPr>
              <a:t>月</a:t>
            </a:r>
            <a:r>
              <a:rPr lang="ja-JP" altLang="en-US" sz="2000" b="1" dirty="0">
                <a:latin typeface="Century Gothic" panose="020B0502020202020204" pitchFamily="34" charset="0"/>
              </a:rPr>
              <a:t>曜日</a:t>
            </a:r>
            <a:r>
              <a:rPr lang="ja-JP" altLang="en-US" sz="2492" b="1" dirty="0">
                <a:latin typeface="Century Gothic" panose="020B0502020202020204" pitchFamily="34" charset="0"/>
              </a:rPr>
              <a:t> 定期教室</a:t>
            </a:r>
            <a:r>
              <a:rPr lang="ja-JP" altLang="en-US" sz="2492" dirty="0">
                <a:latin typeface="Century Gothic" panose="020B0502020202020204" pitchFamily="34" charset="0"/>
              </a:rPr>
              <a:t>　</a:t>
            </a:r>
            <a:r>
              <a:rPr lang="en-US" altLang="ja-JP" sz="2492" dirty="0">
                <a:latin typeface="Century Gothic" panose="020B0502020202020204" pitchFamily="34" charset="0"/>
              </a:rPr>
              <a:t>18:00-20:30</a:t>
            </a:r>
            <a:endParaRPr lang="ja-JP" altLang="en-US" sz="2492" dirty="0">
              <a:latin typeface="Century Gothic" panose="020B0502020202020204" pitchFamily="34" charset="0"/>
            </a:endParaRPr>
          </a:p>
        </p:txBody>
      </p:sp>
      <p:sp>
        <p:nvSpPr>
          <p:cNvPr id="13" name="テキスト ボックス 12">
            <a:extLst>
              <a:ext uri="{FF2B5EF4-FFF2-40B4-BE49-F238E27FC236}">
                <a16:creationId xmlns:a16="http://schemas.microsoft.com/office/drawing/2014/main" id="{334C11CF-0326-D29F-CC58-940FCC5E99AD}"/>
              </a:ext>
            </a:extLst>
          </p:cNvPr>
          <p:cNvSpPr txBox="1"/>
          <p:nvPr/>
        </p:nvSpPr>
        <p:spPr>
          <a:xfrm>
            <a:off x="4897771" y="1806430"/>
            <a:ext cx="4947385" cy="4739759"/>
          </a:xfrm>
          <a:prstGeom prst="rect">
            <a:avLst/>
          </a:prstGeom>
          <a:noFill/>
        </p:spPr>
        <p:txBody>
          <a:bodyPr wrap="square" rtlCol="0">
            <a:spAutoFit/>
          </a:bodyPr>
          <a:lstStyle/>
          <a:p>
            <a:r>
              <a:rPr lang="ja-JP" altLang="en-US" sz="1400" b="1" dirty="0">
                <a:latin typeface="Century Gothic" panose="020B0502020202020204" pitchFamily="34" charset="0"/>
              </a:rPr>
              <a:t>▷お申込み方法　</a:t>
            </a:r>
            <a:r>
              <a:rPr lang="en-US" altLang="ja-JP" sz="1400" b="1" dirty="0">
                <a:latin typeface="Century Gothic" panose="020B0502020202020204" pitchFamily="34" charset="0"/>
              </a:rPr>
              <a:t>(</a:t>
            </a:r>
            <a:r>
              <a:rPr lang="ja-JP" altLang="en-US" sz="1400" b="1" dirty="0">
                <a:latin typeface="Century Gothic" panose="020B0502020202020204" pitchFamily="34" charset="0"/>
              </a:rPr>
              <a:t>新規・継続</a:t>
            </a:r>
            <a:r>
              <a:rPr lang="en-US" altLang="ja-JP" sz="1400" b="1" dirty="0">
                <a:latin typeface="Century Gothic" panose="020B0502020202020204" pitchFamily="34" charset="0"/>
              </a:rPr>
              <a:t>)</a:t>
            </a:r>
          </a:p>
          <a:p>
            <a:r>
              <a:rPr lang="ja-JP" altLang="en-US" sz="1050" dirty="0">
                <a:latin typeface="Century Gothic" panose="020B0502020202020204" pitchFamily="34" charset="0"/>
              </a:rPr>
              <a:t>・</a:t>
            </a:r>
            <a:r>
              <a:rPr lang="en-US" altLang="ja-JP" sz="1050" dirty="0">
                <a:latin typeface="Century Gothic" panose="020B0502020202020204" pitchFamily="34" charset="0"/>
              </a:rPr>
              <a:t>1F</a:t>
            </a:r>
            <a:r>
              <a:rPr lang="ja-JP" altLang="en-US" sz="1050" dirty="0">
                <a:latin typeface="Century Gothic" panose="020B0502020202020204" pitchFamily="34" charset="0"/>
              </a:rPr>
              <a:t>受付またはお電話でお申込みください。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・レッスンメンバーズ登録が必要です。</a:t>
            </a:r>
            <a:r>
              <a:rPr lang="en-US" altLang="ja-JP" sz="1050" dirty="0">
                <a:latin typeface="Century Gothic" panose="020B0502020202020204" pitchFamily="34" charset="0"/>
              </a:rPr>
              <a:t>※</a:t>
            </a:r>
            <a:r>
              <a:rPr lang="ja-JP" altLang="en-US" sz="1050" dirty="0">
                <a:latin typeface="Century Gothic" panose="020B0502020202020204" pitchFamily="34" charset="0"/>
              </a:rPr>
              <a:t>登録無料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・継続する場合は出席名簿の</a:t>
            </a:r>
            <a:r>
              <a:rPr lang="en-US" altLang="ja-JP" sz="1050" dirty="0">
                <a:latin typeface="Century Gothic" panose="020B0502020202020204" pitchFamily="34" charset="0"/>
              </a:rPr>
              <a:t>1</a:t>
            </a:r>
            <a:r>
              <a:rPr lang="ja-JP" altLang="en-US" sz="1050" dirty="0">
                <a:latin typeface="Century Gothic" panose="020B0502020202020204" pitchFamily="34" charset="0"/>
              </a:rPr>
              <a:t>番右の</a:t>
            </a:r>
            <a:r>
              <a:rPr lang="ja-JP" altLang="en-US" sz="1050" b="1" dirty="0">
                <a:latin typeface="Century Gothic" panose="020B0502020202020204" pitchFamily="34" charset="0"/>
              </a:rPr>
              <a:t>継続希望欄に○印</a:t>
            </a:r>
            <a:r>
              <a:rPr lang="ja-JP" altLang="en-US" sz="1050" dirty="0">
                <a:latin typeface="Century Gothic" panose="020B0502020202020204" pitchFamily="34" charset="0"/>
              </a:rPr>
              <a:t>をつけてください。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a:t>
            </a:r>
            <a:r>
              <a:rPr lang="ja-JP" altLang="en-US" sz="1050" b="1" dirty="0">
                <a:latin typeface="Century Gothic" panose="020B0502020202020204" pitchFamily="34" charset="0"/>
              </a:rPr>
              <a:t>退会する場合は</a:t>
            </a:r>
            <a:r>
              <a:rPr lang="en-US" altLang="ja-JP" sz="1050" b="1" dirty="0">
                <a:latin typeface="Century Gothic" panose="020B0502020202020204" pitchFamily="34" charset="0"/>
              </a:rPr>
              <a:t>×</a:t>
            </a:r>
            <a:r>
              <a:rPr lang="ja-JP" altLang="en-US" sz="1050" b="1" dirty="0">
                <a:latin typeface="Century Gothic" panose="020B0502020202020204" pitchFamily="34" charset="0"/>
              </a:rPr>
              <a:t>印</a:t>
            </a:r>
            <a:r>
              <a:rPr lang="ja-JP" altLang="en-US" sz="1050" dirty="0">
                <a:latin typeface="Century Gothic" panose="020B0502020202020204" pitchFamily="34" charset="0"/>
              </a:rPr>
              <a:t>をつけてください。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a:t>
            </a:r>
            <a:r>
              <a:rPr lang="ja-JP" altLang="en-US" sz="1050" b="1" dirty="0">
                <a:latin typeface="Century Gothic" panose="020B0502020202020204" pitchFamily="34" charset="0"/>
              </a:rPr>
              <a:t>出席確認名簿への記入を忘れないようご協力をお願いいたします</a:t>
            </a:r>
            <a:r>
              <a:rPr lang="ja-JP" altLang="en-US" sz="1050" dirty="0">
                <a:latin typeface="Century Gothic" panose="020B0502020202020204" pitchFamily="34" charset="0"/>
              </a:rPr>
              <a:t>。</a:t>
            </a:r>
            <a:endParaRPr lang="en-US" altLang="ja-JP" sz="1050" dirty="0">
              <a:latin typeface="Century Gothic" panose="020B0502020202020204" pitchFamily="34" charset="0"/>
            </a:endParaRPr>
          </a:p>
          <a:p>
            <a:endParaRPr lang="en-US" altLang="ja-JP" sz="1050" dirty="0">
              <a:latin typeface="Century Gothic" panose="020B0502020202020204" pitchFamily="34" charset="0"/>
            </a:endParaRPr>
          </a:p>
          <a:p>
            <a:r>
              <a:rPr lang="ja-JP" altLang="en-US" sz="1400" b="1" dirty="0">
                <a:latin typeface="Century Gothic" panose="020B0502020202020204" pitchFamily="34" charset="0"/>
              </a:rPr>
              <a:t>▷開催について</a:t>
            </a:r>
            <a:endParaRPr lang="en-US" altLang="ja-JP" sz="1400" b="1" dirty="0">
              <a:latin typeface="Century Gothic" panose="020B0502020202020204" pitchFamily="34" charset="0"/>
            </a:endParaRPr>
          </a:p>
          <a:p>
            <a:r>
              <a:rPr lang="ja-JP" altLang="en-US" sz="1100" dirty="0">
                <a:latin typeface="Century Gothic" panose="020B0502020202020204" pitchFamily="34" charset="0"/>
              </a:rPr>
              <a:t>・日程は変更する場合があります。最新の情報をご確認ください。</a:t>
            </a:r>
            <a:endParaRPr lang="en-US" altLang="ja-JP" sz="1100" dirty="0">
              <a:latin typeface="Century Gothic" panose="020B0502020202020204" pitchFamily="34" charset="0"/>
            </a:endParaRPr>
          </a:p>
          <a:p>
            <a:r>
              <a:rPr lang="ja-JP" altLang="en-US" sz="1100" dirty="0">
                <a:latin typeface="Century Gothic" panose="020B0502020202020204" pitchFamily="34" charset="0"/>
              </a:rPr>
              <a:t>・講師都合により代講開催となる場合がございます。予めご了承ください。</a:t>
            </a:r>
            <a:endParaRPr lang="en-US" altLang="ja-JP" sz="1100" dirty="0">
              <a:latin typeface="Century Gothic" panose="020B0502020202020204" pitchFamily="34" charset="0"/>
            </a:endParaRPr>
          </a:p>
          <a:p>
            <a:r>
              <a:rPr lang="ja-JP" altLang="en-US" sz="1050" dirty="0">
                <a:latin typeface="Century Gothic" panose="020B0502020202020204" pitchFamily="34" charset="0"/>
              </a:rPr>
              <a:t>・施設や講師都合による代講、休講の場合は</a:t>
            </a:r>
            <a:r>
              <a:rPr lang="en-US" altLang="ja-JP" sz="1050" dirty="0">
                <a:latin typeface="Century Gothic" panose="020B0502020202020204" pitchFamily="34" charset="0"/>
              </a:rPr>
              <a:t>HP</a:t>
            </a:r>
            <a:r>
              <a:rPr lang="ja-JP" altLang="en-US" sz="1050" dirty="0">
                <a:latin typeface="Century Gothic" panose="020B0502020202020204" pitchFamily="34" charset="0"/>
              </a:rPr>
              <a:t>や</a:t>
            </a:r>
            <a:r>
              <a:rPr lang="en-US" altLang="ja-JP" sz="1050" dirty="0">
                <a:latin typeface="Century Gothic" panose="020B0502020202020204" pitchFamily="34" charset="0"/>
              </a:rPr>
              <a:t>SNS</a:t>
            </a:r>
            <a:r>
              <a:rPr lang="ja-JP" altLang="en-US" sz="1050" dirty="0">
                <a:latin typeface="Century Gothic" panose="020B0502020202020204" pitchFamily="34" charset="0"/>
              </a:rPr>
              <a:t>でお知らせします。</a:t>
            </a:r>
            <a:endParaRPr lang="en-US" altLang="ja-JP" sz="1050" dirty="0">
              <a:latin typeface="Century Gothic" panose="020B0502020202020204" pitchFamily="34" charset="0"/>
            </a:endParaRPr>
          </a:p>
          <a:p>
            <a:r>
              <a:rPr lang="en-US" altLang="ja-JP" sz="900" dirty="0">
                <a:latin typeface="Century Gothic" panose="020B0502020202020204" pitchFamily="34" charset="0"/>
              </a:rPr>
              <a:t>※</a:t>
            </a:r>
            <a:r>
              <a:rPr lang="ja-JP" altLang="en-US" sz="900" dirty="0">
                <a:latin typeface="Century Gothic" panose="020B0502020202020204" pitchFamily="34" charset="0"/>
              </a:rPr>
              <a:t>閲覧環境のない方は、お手数ですが体育館までお電話くださいますようお願いいたします。</a:t>
            </a:r>
            <a:endParaRPr lang="en-US" altLang="ja-JP" sz="900" dirty="0">
              <a:latin typeface="Century Gothic" panose="020B0502020202020204" pitchFamily="34" charset="0"/>
            </a:endParaRPr>
          </a:p>
          <a:p>
            <a:r>
              <a:rPr lang="ja-JP" altLang="en-US" sz="1050" dirty="0">
                <a:latin typeface="Century Gothic" panose="020B0502020202020204" pitchFamily="34" charset="0"/>
              </a:rPr>
              <a:t>・期中に休講があった場合は</a:t>
            </a:r>
            <a:r>
              <a:rPr lang="ja-JP" altLang="en-US" sz="1050" b="1" dirty="0">
                <a:latin typeface="Century Gothic" panose="020B0502020202020204" pitchFamily="34" charset="0"/>
              </a:rPr>
              <a:t>翌期初日に振替</a:t>
            </a:r>
            <a:r>
              <a:rPr lang="ja-JP" altLang="en-US" sz="1050" dirty="0">
                <a:latin typeface="Century Gothic" panose="020B0502020202020204" pitchFamily="34" charset="0"/>
              </a:rPr>
              <a:t>を基本とします。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　その場合翌期等で追加日程が出る可能性もあります。予めご了承ください。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・当日や前日の急な休講の場合には直接お電話でご連絡いたします。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　ご登録の連絡先が最新のものであるよう更新をお願いいたします。</a:t>
            </a:r>
            <a:endParaRPr lang="en-US" altLang="ja-JP" sz="1050" dirty="0">
              <a:latin typeface="Century Gothic" panose="020B0502020202020204" pitchFamily="34" charset="0"/>
            </a:endParaRPr>
          </a:p>
          <a:p>
            <a:endParaRPr lang="en-US" altLang="ja-JP" sz="1050" b="1" dirty="0">
              <a:latin typeface="Century Gothic" panose="020B0502020202020204" pitchFamily="34" charset="0"/>
            </a:endParaRPr>
          </a:p>
          <a:p>
            <a:endParaRPr lang="en-US" altLang="ja-JP" sz="1050" b="1" dirty="0">
              <a:latin typeface="Century Gothic" panose="020B0502020202020204" pitchFamily="34" charset="0"/>
            </a:endParaRPr>
          </a:p>
          <a:p>
            <a:r>
              <a:rPr lang="ja-JP" altLang="en-US" sz="1400" b="1" dirty="0">
                <a:latin typeface="Century Gothic" panose="020B0502020202020204" pitchFamily="34" charset="0"/>
              </a:rPr>
              <a:t>▷教室情報</a:t>
            </a:r>
            <a:endParaRPr lang="en-US" altLang="ja-JP" sz="1400" dirty="0">
              <a:latin typeface="Century Gothic" panose="020B0502020202020204" pitchFamily="34" charset="0"/>
            </a:endParaRPr>
          </a:p>
          <a:p>
            <a:r>
              <a:rPr lang="ja-JP" altLang="en-US" sz="1100" dirty="0">
                <a:latin typeface="Century Gothic" panose="020B0502020202020204" pitchFamily="34" charset="0"/>
              </a:rPr>
              <a:t>　　 </a:t>
            </a:r>
            <a:r>
              <a:rPr lang="ja-JP" altLang="en-US" sz="1200" dirty="0">
                <a:latin typeface="Century Gothic" panose="020B0502020202020204" pitchFamily="34" charset="0"/>
              </a:rPr>
              <a:t>会場　</a:t>
            </a:r>
            <a:r>
              <a:rPr lang="en-US" altLang="ja-JP" sz="1200" dirty="0">
                <a:latin typeface="Century Gothic" panose="020B0502020202020204" pitchFamily="34" charset="0"/>
              </a:rPr>
              <a:t>1F</a:t>
            </a:r>
            <a:r>
              <a:rPr lang="ja-JP" altLang="en-US" sz="1200" dirty="0">
                <a:latin typeface="Century Gothic" panose="020B0502020202020204" pitchFamily="34" charset="0"/>
              </a:rPr>
              <a:t> サブアリーナ</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　　定員　</a:t>
            </a:r>
            <a:r>
              <a:rPr lang="en-US" altLang="ja-JP" sz="1200" dirty="0">
                <a:latin typeface="Century Gothic" panose="020B0502020202020204" pitchFamily="34" charset="0"/>
              </a:rPr>
              <a:t>20</a:t>
            </a:r>
            <a:r>
              <a:rPr lang="ja-JP" altLang="en-US" sz="1200" dirty="0">
                <a:latin typeface="Century Gothic" panose="020B0502020202020204" pitchFamily="34" charset="0"/>
              </a:rPr>
              <a:t>名</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　　対象　</a:t>
            </a:r>
            <a:r>
              <a:rPr lang="ja-JP" altLang="en-US" sz="1100" dirty="0">
                <a:latin typeface="Century Gothic" panose="020B0502020202020204" pitchFamily="34" charset="0"/>
              </a:rPr>
              <a:t>小学</a:t>
            </a:r>
            <a:r>
              <a:rPr lang="en-US" altLang="ja-JP" sz="1100" dirty="0">
                <a:latin typeface="Century Gothic" panose="020B0502020202020204" pitchFamily="34" charset="0"/>
              </a:rPr>
              <a:t>5</a:t>
            </a:r>
            <a:r>
              <a:rPr lang="ja-JP" altLang="en-US" sz="1100" dirty="0">
                <a:latin typeface="Century Gothic" panose="020B0502020202020204" pitchFamily="34" charset="0"/>
              </a:rPr>
              <a:t>年生以上大人</a:t>
            </a:r>
            <a:endParaRPr lang="en-US" altLang="ja-JP" sz="1100" dirty="0">
              <a:latin typeface="Century Gothic" panose="020B0502020202020204" pitchFamily="34" charset="0"/>
            </a:endParaRPr>
          </a:p>
          <a:p>
            <a:r>
              <a:rPr lang="ja-JP" altLang="en-US" sz="1200" dirty="0">
                <a:latin typeface="Century Gothic" panose="020B0502020202020204" pitchFamily="34" charset="0"/>
              </a:rPr>
              <a:t>　　講師　</a:t>
            </a:r>
            <a:r>
              <a:rPr lang="ja-JP" altLang="en-US" sz="1100" dirty="0">
                <a:latin typeface="Century Gothic" panose="020B0502020202020204" pitchFamily="34" charset="0"/>
              </a:rPr>
              <a:t>榎本</a:t>
            </a:r>
            <a:r>
              <a:rPr lang="en-US" altLang="ja-JP" sz="1050" dirty="0">
                <a:latin typeface="Century Gothic" panose="020B0502020202020204" pitchFamily="34" charset="0"/>
              </a:rPr>
              <a:t>(</a:t>
            </a:r>
            <a:r>
              <a:rPr lang="ja-JP" altLang="en-US" sz="1050" dirty="0">
                <a:latin typeface="Century Gothic" panose="020B0502020202020204" pitchFamily="34" charset="0"/>
              </a:rPr>
              <a:t>ファイブスピリッツ</a:t>
            </a:r>
            <a:r>
              <a:rPr lang="en-US" altLang="ja-JP" sz="1050" dirty="0">
                <a:latin typeface="Century Gothic" panose="020B0502020202020204" pitchFamily="34" charset="0"/>
              </a:rPr>
              <a:t>)</a:t>
            </a:r>
          </a:p>
          <a:p>
            <a:pPr algn="just">
              <a:spcAft>
                <a:spcPts val="0"/>
              </a:spcAft>
            </a:pPr>
            <a:r>
              <a:rPr lang="ja-JP" altLang="en-US" sz="1200" kern="100" dirty="0">
                <a:latin typeface="+mn-ea"/>
                <a:cs typeface="Times New Roman" panose="02020603050405020304" pitchFamily="18" charset="0"/>
              </a:rPr>
              <a:t>　持ち物</a:t>
            </a:r>
            <a:r>
              <a:rPr lang="ja-JP" altLang="en-US" sz="1100" kern="100" dirty="0">
                <a:latin typeface="+mn-ea"/>
                <a:cs typeface="Times New Roman" panose="02020603050405020304" pitchFamily="18" charset="0"/>
              </a:rPr>
              <a:t>　室内シューズ</a:t>
            </a:r>
            <a:endParaRPr lang="en-US" altLang="ja-JP" sz="1100" kern="100" dirty="0">
              <a:latin typeface="+mn-ea"/>
              <a:cs typeface="Times New Roman" panose="02020603050405020304" pitchFamily="18" charset="0"/>
            </a:endParaRPr>
          </a:p>
          <a:p>
            <a:pPr algn="just">
              <a:spcAft>
                <a:spcPts val="0"/>
              </a:spcAft>
            </a:pPr>
            <a:r>
              <a:rPr lang="ja-JP" altLang="en-US" sz="1100" kern="100" dirty="0">
                <a:latin typeface="+mn-ea"/>
                <a:cs typeface="Times New Roman" panose="02020603050405020304" pitchFamily="18" charset="0"/>
              </a:rPr>
              <a:t>　　　　  </a:t>
            </a:r>
            <a:r>
              <a:rPr lang="ja-JP" altLang="ja-JP" sz="1100" kern="100" dirty="0">
                <a:latin typeface="+mn-ea"/>
                <a:cs typeface="Times New Roman" panose="02020603050405020304" pitchFamily="18" charset="0"/>
              </a:rPr>
              <a:t>運動できる服装</a:t>
            </a:r>
            <a:endParaRPr lang="en-US" altLang="ja-JP" sz="1100" kern="100" dirty="0">
              <a:latin typeface="+mn-ea"/>
              <a:cs typeface="Times New Roman" panose="02020603050405020304" pitchFamily="18" charset="0"/>
            </a:endParaRPr>
          </a:p>
          <a:p>
            <a:pPr algn="just">
              <a:spcAft>
                <a:spcPts val="0"/>
              </a:spcAft>
            </a:pPr>
            <a:r>
              <a:rPr lang="ja-JP" altLang="en-US" sz="1100" kern="100" dirty="0">
                <a:latin typeface="+mn-ea"/>
                <a:cs typeface="Times New Roman" panose="02020603050405020304" pitchFamily="18" charset="0"/>
              </a:rPr>
              <a:t>　　　　  </a:t>
            </a:r>
            <a:r>
              <a:rPr lang="ja-JP" altLang="ja-JP" sz="1100" kern="100" dirty="0">
                <a:latin typeface="+mn-ea"/>
                <a:cs typeface="Times New Roman" panose="02020603050405020304" pitchFamily="18" charset="0"/>
              </a:rPr>
              <a:t>飲み物・タオル</a:t>
            </a:r>
          </a:p>
          <a:p>
            <a:endParaRPr lang="en-US" altLang="ja-JP" sz="1050" dirty="0">
              <a:latin typeface="Century Gothic" panose="020B0502020202020204" pitchFamily="34" charset="0"/>
            </a:endParaRPr>
          </a:p>
        </p:txBody>
      </p:sp>
      <p:pic>
        <p:nvPicPr>
          <p:cNvPr id="15" name="図 14">
            <a:extLst>
              <a:ext uri="{FF2B5EF4-FFF2-40B4-BE49-F238E27FC236}">
                <a16:creationId xmlns:a16="http://schemas.microsoft.com/office/drawing/2014/main" id="{37B9B7D3-F1AC-7466-53A8-2ED2155BF38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8649" y="288728"/>
            <a:ext cx="504000" cy="504000"/>
          </a:xfrm>
          <a:prstGeom prst="rect">
            <a:avLst/>
          </a:prstGeom>
        </p:spPr>
      </p:pic>
      <p:sp>
        <p:nvSpPr>
          <p:cNvPr id="16" name="テキスト ボックス 15">
            <a:extLst>
              <a:ext uri="{FF2B5EF4-FFF2-40B4-BE49-F238E27FC236}">
                <a16:creationId xmlns:a16="http://schemas.microsoft.com/office/drawing/2014/main" id="{2AC1A7D8-E05A-6FBE-A46A-E23F097D9BFA}"/>
              </a:ext>
            </a:extLst>
          </p:cNvPr>
          <p:cNvSpPr txBox="1"/>
          <p:nvPr/>
        </p:nvSpPr>
        <p:spPr>
          <a:xfrm>
            <a:off x="8917867" y="723795"/>
            <a:ext cx="933269" cy="276999"/>
          </a:xfrm>
          <a:prstGeom prst="rect">
            <a:avLst/>
          </a:prstGeom>
          <a:noFill/>
        </p:spPr>
        <p:txBody>
          <a:bodyPr wrap="none" rtlCol="0">
            <a:spAutoFit/>
          </a:bodyPr>
          <a:lstStyle/>
          <a:p>
            <a:r>
              <a:rPr lang="en-US" altLang="ja-JP" sz="1200" dirty="0">
                <a:latin typeface="Century Gothic" panose="020B0502020202020204" pitchFamily="34" charset="0"/>
              </a:rPr>
              <a:t>Instagram</a:t>
            </a:r>
            <a:endParaRPr kumimoji="1" lang="ja-JP" altLang="en-US" sz="1200" dirty="0">
              <a:latin typeface="Century Gothic" panose="020B0502020202020204" pitchFamily="34" charset="0"/>
            </a:endParaRPr>
          </a:p>
        </p:txBody>
      </p:sp>
      <p:pic>
        <p:nvPicPr>
          <p:cNvPr id="17" name="図 16">
            <a:extLst>
              <a:ext uri="{FF2B5EF4-FFF2-40B4-BE49-F238E27FC236}">
                <a16:creationId xmlns:a16="http://schemas.microsoft.com/office/drawing/2014/main" id="{449E5AE7-FE4D-A2BB-1440-C5EAF808B6B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96310" y="277755"/>
            <a:ext cx="504000" cy="504000"/>
          </a:xfrm>
          <a:prstGeom prst="rect">
            <a:avLst/>
          </a:prstGeom>
        </p:spPr>
      </p:pic>
      <p:sp>
        <p:nvSpPr>
          <p:cNvPr id="18" name="テキスト ボックス 17">
            <a:extLst>
              <a:ext uri="{FF2B5EF4-FFF2-40B4-BE49-F238E27FC236}">
                <a16:creationId xmlns:a16="http://schemas.microsoft.com/office/drawing/2014/main" id="{4421622F-3BBD-253B-C1A8-459BFABF4961}"/>
              </a:ext>
            </a:extLst>
          </p:cNvPr>
          <p:cNvSpPr txBox="1"/>
          <p:nvPr/>
        </p:nvSpPr>
        <p:spPr>
          <a:xfrm>
            <a:off x="6875871" y="701493"/>
            <a:ext cx="381836" cy="276999"/>
          </a:xfrm>
          <a:prstGeom prst="rect">
            <a:avLst/>
          </a:prstGeom>
          <a:noFill/>
        </p:spPr>
        <p:txBody>
          <a:bodyPr wrap="none" rtlCol="0">
            <a:spAutoFit/>
          </a:bodyPr>
          <a:lstStyle/>
          <a:p>
            <a:r>
              <a:rPr lang="en-US" altLang="ja-JP" sz="1200" dirty="0">
                <a:latin typeface="Century Gothic" panose="020B0502020202020204" pitchFamily="34" charset="0"/>
              </a:rPr>
              <a:t>HP</a:t>
            </a:r>
            <a:endParaRPr kumimoji="1" lang="ja-JP" altLang="en-US" sz="1200" dirty="0">
              <a:latin typeface="Century Gothic" panose="020B0502020202020204" pitchFamily="34" charset="0"/>
            </a:endParaRPr>
          </a:p>
        </p:txBody>
      </p:sp>
      <p:pic>
        <p:nvPicPr>
          <p:cNvPr id="21" name="図 20">
            <a:extLst>
              <a:ext uri="{FF2B5EF4-FFF2-40B4-BE49-F238E27FC236}">
                <a16:creationId xmlns:a16="http://schemas.microsoft.com/office/drawing/2014/main" id="{A4E02E10-FB9B-9F87-9BE4-43F47C8B486F}"/>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1025" t="8113" r="11106" b="-1"/>
          <a:stretch/>
        </p:blipFill>
        <p:spPr>
          <a:xfrm>
            <a:off x="9085920" y="282578"/>
            <a:ext cx="540000" cy="508167"/>
          </a:xfrm>
          <a:prstGeom prst="rect">
            <a:avLst/>
          </a:prstGeom>
        </p:spPr>
      </p:pic>
      <p:pic>
        <p:nvPicPr>
          <p:cNvPr id="22" name="図 21" descr="QR コード&#10;&#10;自動的に生成された説明">
            <a:extLst>
              <a:ext uri="{FF2B5EF4-FFF2-40B4-BE49-F238E27FC236}">
                <a16:creationId xmlns:a16="http://schemas.microsoft.com/office/drawing/2014/main" id="{705B7C7B-B849-2A49-662E-5CD88F531BD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524768" y="281525"/>
            <a:ext cx="509299" cy="509299"/>
          </a:xfrm>
          <a:prstGeom prst="rect">
            <a:avLst/>
          </a:prstGeom>
        </p:spPr>
      </p:pic>
      <p:sp>
        <p:nvSpPr>
          <p:cNvPr id="24" name="テキスト ボックス 23">
            <a:extLst>
              <a:ext uri="{FF2B5EF4-FFF2-40B4-BE49-F238E27FC236}">
                <a16:creationId xmlns:a16="http://schemas.microsoft.com/office/drawing/2014/main" id="{1BD3DF82-CF00-E209-3046-EC80D3535B0B}"/>
              </a:ext>
            </a:extLst>
          </p:cNvPr>
          <p:cNvSpPr txBox="1"/>
          <p:nvPr/>
        </p:nvSpPr>
        <p:spPr>
          <a:xfrm>
            <a:off x="7542316" y="716655"/>
            <a:ext cx="492863" cy="253916"/>
          </a:xfrm>
          <a:prstGeom prst="rect">
            <a:avLst/>
          </a:prstGeom>
          <a:noFill/>
        </p:spPr>
        <p:txBody>
          <a:bodyPr wrap="square" rtlCol="0">
            <a:spAutoFit/>
          </a:bodyPr>
          <a:lstStyle/>
          <a:p>
            <a:r>
              <a:rPr kumimoji="1" lang="en-US" altLang="ja-JP" sz="1050" dirty="0">
                <a:latin typeface="Century Gothic" panose="020B0502020202020204" pitchFamily="34" charset="0"/>
              </a:rPr>
              <a:t>LINE</a:t>
            </a:r>
            <a:endParaRPr kumimoji="1" lang="ja-JP" altLang="en-US" sz="1050" dirty="0">
              <a:latin typeface="Century Gothic" panose="020B0502020202020204" pitchFamily="34" charset="0"/>
            </a:endParaRPr>
          </a:p>
        </p:txBody>
      </p:sp>
      <p:sp>
        <p:nvSpPr>
          <p:cNvPr id="25" name="テキスト ボックス 24">
            <a:extLst>
              <a:ext uri="{FF2B5EF4-FFF2-40B4-BE49-F238E27FC236}">
                <a16:creationId xmlns:a16="http://schemas.microsoft.com/office/drawing/2014/main" id="{3345CF91-8EC3-D459-B7DB-A7FED271937B}"/>
              </a:ext>
            </a:extLst>
          </p:cNvPr>
          <p:cNvSpPr txBox="1"/>
          <p:nvPr/>
        </p:nvSpPr>
        <p:spPr>
          <a:xfrm>
            <a:off x="8392558" y="723795"/>
            <a:ext cx="277640" cy="276999"/>
          </a:xfrm>
          <a:prstGeom prst="rect">
            <a:avLst/>
          </a:prstGeom>
          <a:noFill/>
        </p:spPr>
        <p:txBody>
          <a:bodyPr wrap="none" rtlCol="0">
            <a:spAutoFit/>
          </a:bodyPr>
          <a:lstStyle/>
          <a:p>
            <a:r>
              <a:rPr lang="en-US" altLang="ja-JP" sz="1200" dirty="0">
                <a:latin typeface="Century Gothic" panose="020B0502020202020204" pitchFamily="34" charset="0"/>
              </a:rPr>
              <a:t>X</a:t>
            </a:r>
            <a:endParaRPr kumimoji="1" lang="ja-JP" altLang="en-US" sz="1200" dirty="0">
              <a:latin typeface="Century Gothic" panose="020B0502020202020204" pitchFamily="34" charset="0"/>
            </a:endParaRPr>
          </a:p>
        </p:txBody>
      </p:sp>
      <p:sp>
        <p:nvSpPr>
          <p:cNvPr id="26" name="テキスト ボックス 25">
            <a:extLst>
              <a:ext uri="{FF2B5EF4-FFF2-40B4-BE49-F238E27FC236}">
                <a16:creationId xmlns:a16="http://schemas.microsoft.com/office/drawing/2014/main" id="{81DBB6F6-0497-AD6F-845E-6DE8585814B5}"/>
              </a:ext>
            </a:extLst>
          </p:cNvPr>
          <p:cNvSpPr txBox="1"/>
          <p:nvPr/>
        </p:nvSpPr>
        <p:spPr>
          <a:xfrm>
            <a:off x="6725611" y="43987"/>
            <a:ext cx="2492990" cy="246221"/>
          </a:xfrm>
          <a:prstGeom prst="rect">
            <a:avLst/>
          </a:prstGeom>
          <a:noFill/>
        </p:spPr>
        <p:txBody>
          <a:bodyPr wrap="none" rtlCol="0">
            <a:spAutoFit/>
          </a:bodyPr>
          <a:lstStyle/>
          <a:p>
            <a:r>
              <a:rPr kumimoji="1" lang="ja-JP" altLang="en-US" sz="1000" dirty="0">
                <a:latin typeface="Century Gothic" panose="020B0502020202020204" pitchFamily="34" charset="0"/>
              </a:rPr>
              <a:t>▶寒川アリーナからのお知らせはこちら</a:t>
            </a:r>
          </a:p>
        </p:txBody>
      </p:sp>
      <p:sp>
        <p:nvSpPr>
          <p:cNvPr id="28" name="正方形/長方形 27">
            <a:extLst>
              <a:ext uri="{FF2B5EF4-FFF2-40B4-BE49-F238E27FC236}">
                <a16:creationId xmlns:a16="http://schemas.microsoft.com/office/drawing/2014/main" id="{E7E774E3-ADCB-899A-E45E-65CFAE9D251D}"/>
              </a:ext>
            </a:extLst>
          </p:cNvPr>
          <p:cNvSpPr/>
          <p:nvPr/>
        </p:nvSpPr>
        <p:spPr>
          <a:xfrm>
            <a:off x="6725611" y="16466"/>
            <a:ext cx="3152349" cy="95410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3752335B-5AD7-7937-F537-21F04D5773AB}"/>
              </a:ext>
            </a:extLst>
          </p:cNvPr>
          <p:cNvSpPr txBox="1"/>
          <p:nvPr/>
        </p:nvSpPr>
        <p:spPr>
          <a:xfrm>
            <a:off x="7624613" y="6161072"/>
            <a:ext cx="1980029" cy="553998"/>
          </a:xfrm>
          <a:prstGeom prst="rect">
            <a:avLst/>
          </a:prstGeom>
          <a:noFill/>
        </p:spPr>
        <p:txBody>
          <a:bodyPr wrap="none" rtlCol="0">
            <a:spAutoFit/>
          </a:bodyPr>
          <a:lstStyle/>
          <a:p>
            <a:r>
              <a:rPr lang="ja-JP" altLang="en-US" sz="1000" dirty="0">
                <a:latin typeface="Century Gothic" panose="020B0502020202020204" pitchFamily="34" charset="0"/>
              </a:rPr>
              <a:t>▶お問合せ・お申込みはこちら</a:t>
            </a:r>
            <a:endParaRPr lang="en-US" altLang="ja-JP" sz="1000" dirty="0">
              <a:latin typeface="Century Gothic" panose="020B0502020202020204" pitchFamily="34" charset="0"/>
            </a:endParaRPr>
          </a:p>
          <a:p>
            <a:r>
              <a:rPr lang="ja-JP" altLang="en-US" sz="1000" dirty="0">
                <a:latin typeface="Century Gothic" panose="020B0502020202020204" pitchFamily="34" charset="0"/>
              </a:rPr>
              <a:t>シンコースポーツ寒川アリーナ</a:t>
            </a:r>
            <a:endParaRPr lang="en-US" altLang="ja-JP" sz="1000" dirty="0">
              <a:latin typeface="Century Gothic" panose="020B0502020202020204" pitchFamily="34" charset="0"/>
            </a:endParaRPr>
          </a:p>
          <a:p>
            <a:pPr algn="ctr"/>
            <a:r>
              <a:rPr lang="en-US" altLang="ja-JP" sz="1000" dirty="0">
                <a:latin typeface="Century Gothic" panose="020B0502020202020204" pitchFamily="34" charset="0"/>
              </a:rPr>
              <a:t>Tel.0467-75-1005</a:t>
            </a:r>
            <a:endParaRPr lang="ja-JP" altLang="en-US" sz="1000" dirty="0">
              <a:latin typeface="Century Gothic" panose="020B0502020202020204" pitchFamily="34" charset="0"/>
            </a:endParaRPr>
          </a:p>
        </p:txBody>
      </p:sp>
      <p:sp>
        <p:nvSpPr>
          <p:cNvPr id="31" name="正方形/長方形 30">
            <a:extLst>
              <a:ext uri="{FF2B5EF4-FFF2-40B4-BE49-F238E27FC236}">
                <a16:creationId xmlns:a16="http://schemas.microsoft.com/office/drawing/2014/main" id="{C2B1BF25-27C5-3194-EE1F-46391E3BA1BC}"/>
              </a:ext>
            </a:extLst>
          </p:cNvPr>
          <p:cNvSpPr/>
          <p:nvPr/>
        </p:nvSpPr>
        <p:spPr>
          <a:xfrm>
            <a:off x="7600496" y="6134205"/>
            <a:ext cx="2032140" cy="59821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2" name="直線コネクタ 31">
            <a:extLst>
              <a:ext uri="{FF2B5EF4-FFF2-40B4-BE49-F238E27FC236}">
                <a16:creationId xmlns:a16="http://schemas.microsoft.com/office/drawing/2014/main" id="{959CC4A0-23B8-990C-581E-38AEBC682460}"/>
              </a:ext>
            </a:extLst>
          </p:cNvPr>
          <p:cNvCxnSpPr/>
          <p:nvPr/>
        </p:nvCxnSpPr>
        <p:spPr>
          <a:xfrm>
            <a:off x="4850002" y="2034494"/>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94BA42DC-65D9-D561-584B-2B98A4E7D244}"/>
              </a:ext>
            </a:extLst>
          </p:cNvPr>
          <p:cNvCxnSpPr/>
          <p:nvPr/>
        </p:nvCxnSpPr>
        <p:spPr>
          <a:xfrm>
            <a:off x="4857873" y="3202927"/>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8D25E17E-57E2-56C7-D39E-376E95D6B373}"/>
              </a:ext>
            </a:extLst>
          </p:cNvPr>
          <p:cNvCxnSpPr>
            <a:cxnSpLocks/>
          </p:cNvCxnSpPr>
          <p:nvPr/>
        </p:nvCxnSpPr>
        <p:spPr>
          <a:xfrm>
            <a:off x="87707" y="5000814"/>
            <a:ext cx="959569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092C0A06-1990-4F64-F8C6-92A603F32F64}"/>
              </a:ext>
            </a:extLst>
          </p:cNvPr>
          <p:cNvSpPr txBox="1"/>
          <p:nvPr/>
        </p:nvSpPr>
        <p:spPr>
          <a:xfrm>
            <a:off x="87707" y="1023125"/>
            <a:ext cx="4807726" cy="1077218"/>
          </a:xfrm>
          <a:prstGeom prst="rect">
            <a:avLst/>
          </a:prstGeom>
          <a:noFill/>
        </p:spPr>
        <p:txBody>
          <a:bodyPr wrap="none" rtlCol="0">
            <a:spAutoFit/>
          </a:bodyPr>
          <a:lstStyle/>
          <a:p>
            <a:r>
              <a:rPr lang="ja-JP" altLang="en-US" sz="3200" b="1" dirty="0"/>
              <a:t>フェンシング</a:t>
            </a:r>
            <a:endParaRPr lang="en-US" altLang="ja-JP" sz="3200" b="1" dirty="0"/>
          </a:p>
          <a:p>
            <a:r>
              <a:rPr lang="ja-JP" altLang="en-US" sz="2800" b="1" dirty="0"/>
              <a:t>  ＆</a:t>
            </a:r>
            <a:r>
              <a:rPr lang="ja-JP" altLang="en-US" sz="3200" b="1" dirty="0"/>
              <a:t>パラフェンシング</a:t>
            </a:r>
            <a:r>
              <a:rPr lang="en-US" altLang="ja-JP" sz="2800" b="1" dirty="0"/>
              <a:t>:</a:t>
            </a:r>
            <a:r>
              <a:rPr lang="ja-JP" altLang="en-US" sz="2800" b="1" dirty="0"/>
              <a:t>エペ</a:t>
            </a:r>
          </a:p>
        </p:txBody>
      </p:sp>
      <p:sp>
        <p:nvSpPr>
          <p:cNvPr id="4" name="正方形/長方形 3">
            <a:extLst>
              <a:ext uri="{FF2B5EF4-FFF2-40B4-BE49-F238E27FC236}">
                <a16:creationId xmlns:a16="http://schemas.microsoft.com/office/drawing/2014/main" id="{FEE365FB-4317-CDF2-3EF6-4DA6CAAD22F1}"/>
              </a:ext>
            </a:extLst>
          </p:cNvPr>
          <p:cNvSpPr/>
          <p:nvPr/>
        </p:nvSpPr>
        <p:spPr>
          <a:xfrm>
            <a:off x="117547" y="744212"/>
            <a:ext cx="2236510" cy="400110"/>
          </a:xfrm>
          <a:prstGeom prst="rect">
            <a:avLst/>
          </a:prstGeom>
        </p:spPr>
        <p:txBody>
          <a:bodyPr wrap="none">
            <a:spAutoFit/>
          </a:bodyPr>
          <a:lstStyle/>
          <a:p>
            <a:r>
              <a:rPr lang="ja-JP" altLang="en-US" sz="2000" b="1" dirty="0"/>
              <a:t>スポーツスクール</a:t>
            </a:r>
            <a:endParaRPr lang="en-US" altLang="ja-JP" sz="2000" b="1" dirty="0"/>
          </a:p>
        </p:txBody>
      </p:sp>
      <p:graphicFrame>
        <p:nvGraphicFramePr>
          <p:cNvPr id="5" name="表 4">
            <a:extLst>
              <a:ext uri="{FF2B5EF4-FFF2-40B4-BE49-F238E27FC236}">
                <a16:creationId xmlns:a16="http://schemas.microsoft.com/office/drawing/2014/main" id="{524A7B29-0703-1C26-1DCC-9AB1757F27C7}"/>
              </a:ext>
            </a:extLst>
          </p:cNvPr>
          <p:cNvGraphicFramePr>
            <a:graphicFrameLocks noGrp="1"/>
          </p:cNvGraphicFramePr>
          <p:nvPr>
            <p:extLst>
              <p:ext uri="{D42A27DB-BD31-4B8C-83A1-F6EECF244321}">
                <p14:modId xmlns:p14="http://schemas.microsoft.com/office/powerpoint/2010/main" val="3233173201"/>
              </p:ext>
            </p:extLst>
          </p:nvPr>
        </p:nvGraphicFramePr>
        <p:xfrm>
          <a:off x="73037" y="2355677"/>
          <a:ext cx="4711451" cy="2282565"/>
        </p:xfrm>
        <a:graphic>
          <a:graphicData uri="http://schemas.openxmlformats.org/drawingml/2006/table">
            <a:tbl>
              <a:tblPr>
                <a:tableStyleId>{5C22544A-7EE6-4342-B048-85BDC9FD1C3A}</a:tableStyleId>
              </a:tblPr>
              <a:tblGrid>
                <a:gridCol w="350279">
                  <a:extLst>
                    <a:ext uri="{9D8B030D-6E8A-4147-A177-3AD203B41FA5}">
                      <a16:colId xmlns:a16="http://schemas.microsoft.com/office/drawing/2014/main" val="3760274589"/>
                    </a:ext>
                  </a:extLst>
                </a:gridCol>
                <a:gridCol w="726862">
                  <a:extLst>
                    <a:ext uri="{9D8B030D-6E8A-4147-A177-3AD203B41FA5}">
                      <a16:colId xmlns:a16="http://schemas.microsoft.com/office/drawing/2014/main" val="3908451718"/>
                    </a:ext>
                  </a:extLst>
                </a:gridCol>
                <a:gridCol w="726862">
                  <a:extLst>
                    <a:ext uri="{9D8B030D-6E8A-4147-A177-3AD203B41FA5}">
                      <a16:colId xmlns:a16="http://schemas.microsoft.com/office/drawing/2014/main" val="4268727486"/>
                    </a:ext>
                  </a:extLst>
                </a:gridCol>
                <a:gridCol w="726862">
                  <a:extLst>
                    <a:ext uri="{9D8B030D-6E8A-4147-A177-3AD203B41FA5}">
                      <a16:colId xmlns:a16="http://schemas.microsoft.com/office/drawing/2014/main" val="102979455"/>
                    </a:ext>
                  </a:extLst>
                </a:gridCol>
                <a:gridCol w="726862">
                  <a:extLst>
                    <a:ext uri="{9D8B030D-6E8A-4147-A177-3AD203B41FA5}">
                      <a16:colId xmlns:a16="http://schemas.microsoft.com/office/drawing/2014/main" val="1880823374"/>
                    </a:ext>
                  </a:extLst>
                </a:gridCol>
                <a:gridCol w="726862">
                  <a:extLst>
                    <a:ext uri="{9D8B030D-6E8A-4147-A177-3AD203B41FA5}">
                      <a16:colId xmlns:a16="http://schemas.microsoft.com/office/drawing/2014/main" val="2044182841"/>
                    </a:ext>
                  </a:extLst>
                </a:gridCol>
                <a:gridCol w="726862">
                  <a:extLst>
                    <a:ext uri="{9D8B030D-6E8A-4147-A177-3AD203B41FA5}">
                      <a16:colId xmlns:a16="http://schemas.microsoft.com/office/drawing/2014/main" val="632082804"/>
                    </a:ext>
                  </a:extLst>
                </a:gridCol>
              </a:tblGrid>
              <a:tr h="344629">
                <a:tc>
                  <a:txBody>
                    <a:bodyPr/>
                    <a:lstStyle/>
                    <a:p>
                      <a:pPr algn="ctr"/>
                      <a:r>
                        <a:rPr kumimoji="1" lang="ja-JP" altLang="en-US" sz="1600" dirty="0">
                          <a:latin typeface="Century Gothic" panose="020B0502020202020204" pitchFamily="34" charset="0"/>
                        </a:rPr>
                        <a:t>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pPr algn="ctr"/>
                      <a:r>
                        <a:rPr kumimoji="1" lang="ja-JP" altLang="en-US" sz="1600" dirty="0">
                          <a:latin typeface="Century Gothic" panose="020B0502020202020204" pitchFamily="34" charset="0"/>
                        </a:rPr>
                        <a:t>開催日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795242"/>
                  </a:ext>
                </a:extLst>
              </a:tr>
              <a:tr h="484484">
                <a:tc>
                  <a:txBody>
                    <a:bodyPr/>
                    <a:lstStyle/>
                    <a:p>
                      <a:pPr algn="ctr"/>
                      <a:r>
                        <a:rPr kumimoji="1" lang="en-US" altLang="ja-JP" sz="1600" dirty="0">
                          <a:latin typeface="Century Gothic" panose="020B050202020202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4/6</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4/20</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5/11</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5/18</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6/1</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6/15</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6799734"/>
                  </a:ext>
                </a:extLst>
              </a:tr>
              <a:tr h="484484">
                <a:tc>
                  <a:txBody>
                    <a:bodyPr/>
                    <a:lstStyle/>
                    <a:p>
                      <a:pPr algn="ctr"/>
                      <a:r>
                        <a:rPr kumimoji="1" lang="en-US" altLang="ja-JP" sz="1600" dirty="0">
                          <a:latin typeface="Century Gothic" panose="020B0502020202020204" pitchFamily="34" charset="0"/>
                        </a:rPr>
                        <a:t>2</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7/6</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7/13</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8/3</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8/17</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9/7</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9/14</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0541537"/>
                  </a:ext>
                </a:extLst>
              </a:tr>
              <a:tr h="484484">
                <a:tc>
                  <a:txBody>
                    <a:bodyPr/>
                    <a:lstStyle/>
                    <a:p>
                      <a:pPr algn="ctr"/>
                      <a:r>
                        <a:rPr kumimoji="1" lang="en-US" altLang="ja-JP" sz="1600" dirty="0">
                          <a:latin typeface="Century Gothic" panose="020B0502020202020204" pitchFamily="34" charset="0"/>
                        </a:rPr>
                        <a:t>3</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10/5</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10/19</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11/9</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11/16</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12/7</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12/21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06815299"/>
                  </a:ext>
                </a:extLst>
              </a:tr>
              <a:tr h="484484">
                <a:tc>
                  <a:txBody>
                    <a:bodyPr/>
                    <a:lstStyle/>
                    <a:p>
                      <a:pPr algn="ctr"/>
                      <a:r>
                        <a:rPr kumimoji="1" lang="en-US" altLang="ja-JP" sz="1600" dirty="0">
                          <a:latin typeface="Century Gothic" panose="020B0502020202020204" pitchFamily="34" charset="0"/>
                        </a:rPr>
                        <a:t>4</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1/11</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500" b="0" dirty="0">
                          <a:solidFill>
                            <a:schemeClr val="tx1"/>
                          </a:solidFill>
                          <a:latin typeface="Century Gothic" panose="020B0502020202020204" pitchFamily="34" charset="0"/>
                        </a:rPr>
                        <a:t>1/18</a:t>
                      </a:r>
                      <a:endParaRPr kumimoji="1" lang="ja-JP" altLang="en-US" sz="15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500" b="0" dirty="0">
                          <a:solidFill>
                            <a:schemeClr val="tx1"/>
                          </a:solidFill>
                          <a:latin typeface="Century Gothic" panose="020B0502020202020204" pitchFamily="34" charset="0"/>
                        </a:rPr>
                        <a:t>2/1</a:t>
                      </a:r>
                      <a:endParaRPr kumimoji="1" lang="ja-JP" altLang="en-US" sz="15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2/15</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kumimoji="1" lang="en-US" altLang="ja-JP" sz="1600" b="0" dirty="0">
                          <a:solidFill>
                            <a:schemeClr val="tx1"/>
                          </a:solidFill>
                          <a:latin typeface="Century Gothic" panose="020B0502020202020204" pitchFamily="34" charset="0"/>
                        </a:rPr>
                        <a:t>3/1</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kumimoji="1" lang="en-US" altLang="ja-JP" sz="1600" b="0" dirty="0">
                          <a:solidFill>
                            <a:schemeClr val="tx1"/>
                          </a:solidFill>
                          <a:latin typeface="Century Gothic" panose="020B0502020202020204" pitchFamily="34" charset="0"/>
                        </a:rPr>
                        <a:t>3/15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3419670693"/>
                  </a:ext>
                </a:extLst>
              </a:tr>
            </a:tbl>
          </a:graphicData>
        </a:graphic>
      </p:graphicFrame>
      <p:sp>
        <p:nvSpPr>
          <p:cNvPr id="7" name="テキスト ボックス 6">
            <a:extLst>
              <a:ext uri="{FF2B5EF4-FFF2-40B4-BE49-F238E27FC236}">
                <a16:creationId xmlns:a16="http://schemas.microsoft.com/office/drawing/2014/main" id="{7B4C5DF2-38B7-139B-11BD-A51B91FD22AA}"/>
              </a:ext>
            </a:extLst>
          </p:cNvPr>
          <p:cNvSpPr txBox="1"/>
          <p:nvPr/>
        </p:nvSpPr>
        <p:spPr>
          <a:xfrm>
            <a:off x="13752" y="4769438"/>
            <a:ext cx="5201265" cy="1600438"/>
          </a:xfrm>
          <a:prstGeom prst="rect">
            <a:avLst/>
          </a:prstGeom>
          <a:noFill/>
        </p:spPr>
        <p:txBody>
          <a:bodyPr wrap="square">
            <a:spAutoFit/>
          </a:bodyPr>
          <a:lstStyle/>
          <a:p>
            <a:r>
              <a:rPr lang="ja-JP" altLang="en-US" sz="1400" b="1" u="sng" dirty="0">
                <a:latin typeface="Century Gothic" panose="020B0502020202020204" pitchFamily="34" charset="0"/>
              </a:rPr>
              <a:t>▷参加費について</a:t>
            </a:r>
            <a:endParaRPr lang="en-US" altLang="ja-JP" sz="1400" b="1" u="sng" dirty="0">
              <a:latin typeface="Century Gothic" panose="020B0502020202020204" pitchFamily="34" charset="0"/>
            </a:endParaRPr>
          </a:p>
          <a:p>
            <a:r>
              <a:rPr lang="ja-JP" altLang="en-US" sz="1050" dirty="0">
                <a:latin typeface="Century Gothic" panose="020B0502020202020204" pitchFamily="34" charset="0"/>
              </a:rPr>
              <a:t>・</a:t>
            </a:r>
            <a:r>
              <a:rPr lang="en-US" altLang="ja-JP" sz="1050" dirty="0">
                <a:latin typeface="Century Gothic" panose="020B0502020202020204" pitchFamily="34" charset="0"/>
              </a:rPr>
              <a:t>1F</a:t>
            </a:r>
            <a:r>
              <a:rPr lang="ja-JP" altLang="en-US" sz="1050" dirty="0">
                <a:latin typeface="Century Gothic" panose="020B0502020202020204" pitchFamily="34" charset="0"/>
              </a:rPr>
              <a:t>受付にて</a:t>
            </a:r>
            <a:r>
              <a:rPr lang="ja-JP" altLang="en-US" sz="1050" b="1" dirty="0">
                <a:latin typeface="Century Gothic" panose="020B0502020202020204" pitchFamily="34" charset="0"/>
              </a:rPr>
              <a:t>現金</a:t>
            </a:r>
            <a:r>
              <a:rPr lang="ja-JP" altLang="en-US" sz="1050" dirty="0">
                <a:latin typeface="Century Gothic" panose="020B0502020202020204" pitchFamily="34" charset="0"/>
              </a:rPr>
              <a:t>支払いのみ可能です。</a:t>
            </a:r>
            <a:r>
              <a:rPr lang="ja-JP" altLang="en-US" sz="1050" b="1" dirty="0">
                <a:latin typeface="Century Gothic" panose="020B0502020202020204" pitchFamily="34" charset="0"/>
              </a:rPr>
              <a:t>各期初回参加日にお支払い</a:t>
            </a:r>
            <a:r>
              <a:rPr lang="ja-JP" altLang="en-US" sz="1050" dirty="0">
                <a:latin typeface="Century Gothic" panose="020B0502020202020204" pitchFamily="34" charset="0"/>
              </a:rPr>
              <a:t>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・各期途中参加の場合、残回数でのご参加が可能です。</a:t>
            </a:r>
            <a:endParaRPr lang="en-US" altLang="ja-JP" sz="1050" dirty="0">
              <a:latin typeface="Century Gothic" panose="020B0502020202020204" pitchFamily="34" charset="0"/>
            </a:endParaRPr>
          </a:p>
          <a:p>
            <a:r>
              <a:rPr lang="ja-JP" altLang="en-US" sz="1050" b="1" dirty="0">
                <a:latin typeface="Century Gothic" panose="020B0502020202020204" pitchFamily="34" charset="0"/>
              </a:rPr>
              <a:t>　残</a:t>
            </a:r>
            <a:r>
              <a:rPr lang="en-US" altLang="ja-JP" sz="1050" b="1" dirty="0">
                <a:latin typeface="Century Gothic" panose="020B0502020202020204" pitchFamily="34" charset="0"/>
              </a:rPr>
              <a:t>2</a:t>
            </a:r>
            <a:r>
              <a:rPr lang="ja-JP" altLang="en-US" sz="1050" b="1" dirty="0">
                <a:latin typeface="Century Gothic" panose="020B0502020202020204" pitchFamily="34" charset="0"/>
              </a:rPr>
              <a:t>回までの減額措置</a:t>
            </a:r>
            <a:r>
              <a:rPr lang="ja-JP" altLang="en-US" sz="1050" dirty="0">
                <a:latin typeface="Century Gothic" panose="020B0502020202020204" pitchFamily="34" charset="0"/>
              </a:rPr>
              <a:t>となります　残回数</a:t>
            </a:r>
            <a:r>
              <a:rPr lang="en-US" altLang="ja-JP" sz="1050" dirty="0">
                <a:latin typeface="Century Gothic" panose="020B0502020202020204" pitchFamily="34" charset="0"/>
              </a:rPr>
              <a:t>×1,000</a:t>
            </a:r>
            <a:r>
              <a:rPr lang="ja-JP" altLang="en-US" sz="1050" dirty="0">
                <a:latin typeface="Century Gothic" panose="020B0502020202020204" pitchFamily="34" charset="0"/>
              </a:rPr>
              <a:t>円</a:t>
            </a:r>
            <a:r>
              <a:rPr lang="en-US" altLang="ja-JP" sz="1050" dirty="0">
                <a:latin typeface="Century Gothic" panose="020B0502020202020204" pitchFamily="34" charset="0"/>
              </a:rPr>
              <a:t>×</a:t>
            </a:r>
            <a:r>
              <a:rPr lang="ja-JP" altLang="en-US" sz="1050" dirty="0">
                <a:latin typeface="Century Gothic" panose="020B0502020202020204" pitchFamily="34" charset="0"/>
              </a:rPr>
              <a:t>税</a:t>
            </a:r>
            <a:endParaRPr lang="en-US" altLang="ja-JP" sz="1050" dirty="0">
              <a:latin typeface="Century Gothic" panose="020B0502020202020204" pitchFamily="34" charset="0"/>
            </a:endParaRPr>
          </a:p>
          <a:p>
            <a:r>
              <a:rPr lang="ja-JP" altLang="en-US" sz="1050" b="1" dirty="0">
                <a:latin typeface="Century Gothic" panose="020B0502020202020204" pitchFamily="34" charset="0"/>
              </a:rPr>
              <a:t>・期中参加できる日程が限られる場合</a:t>
            </a:r>
            <a:r>
              <a:rPr lang="ja-JP" altLang="en-US" sz="1050" dirty="0">
                <a:latin typeface="Century Gothic" panose="020B0502020202020204" pitchFamily="34" charset="0"/>
              </a:rPr>
              <a:t>は</a:t>
            </a:r>
            <a:r>
              <a:rPr lang="ja-JP" altLang="en-US" sz="1050" b="1" dirty="0">
                <a:latin typeface="Century Gothic" panose="020B0502020202020204" pitchFamily="34" charset="0"/>
              </a:rPr>
              <a:t>参加日ごとのお支払い</a:t>
            </a:r>
            <a:r>
              <a:rPr lang="en-US" altLang="ja-JP" sz="1050" dirty="0">
                <a:latin typeface="Century Gothic" panose="020B0502020202020204" pitchFamily="34" charset="0"/>
              </a:rPr>
              <a:t>(1,320</a:t>
            </a:r>
            <a:r>
              <a:rPr lang="ja-JP" altLang="en-US" sz="1050" dirty="0">
                <a:latin typeface="Century Gothic" panose="020B0502020202020204" pitchFamily="34" charset="0"/>
              </a:rPr>
              <a:t>円</a:t>
            </a:r>
            <a:r>
              <a:rPr lang="en-US" altLang="ja-JP" sz="1050" dirty="0">
                <a:latin typeface="Century Gothic" panose="020B0502020202020204" pitchFamily="34" charset="0"/>
              </a:rPr>
              <a:t>)</a:t>
            </a:r>
            <a:r>
              <a:rPr lang="ja-JP" altLang="en-US" sz="1050" dirty="0">
                <a:latin typeface="Century Gothic" panose="020B0502020202020204" pitchFamily="34" charset="0"/>
              </a:rPr>
              <a:t>でも</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　ご参加いただけます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a:t>
            </a:r>
            <a:r>
              <a:rPr lang="ja-JP" altLang="en-US" sz="1050" b="1" dirty="0">
                <a:latin typeface="Century Gothic" panose="020B0502020202020204" pitchFamily="34" charset="0"/>
              </a:rPr>
              <a:t>当日申込制</a:t>
            </a:r>
            <a:r>
              <a:rPr lang="en-US" altLang="ja-JP" sz="1050" dirty="0">
                <a:latin typeface="Century Gothic" panose="020B0502020202020204" pitchFamily="34" charset="0"/>
              </a:rPr>
              <a:t>(</a:t>
            </a:r>
            <a:r>
              <a:rPr lang="ja-JP" altLang="en-US" sz="1050" dirty="0">
                <a:latin typeface="Century Gothic" panose="020B0502020202020204" pitchFamily="34" charset="0"/>
              </a:rPr>
              <a:t>定員別途あり</a:t>
            </a:r>
            <a:r>
              <a:rPr lang="en-US" altLang="ja-JP" sz="1050" dirty="0">
                <a:latin typeface="Century Gothic" panose="020B0502020202020204" pitchFamily="34" charset="0"/>
              </a:rPr>
              <a:t>)</a:t>
            </a:r>
            <a:r>
              <a:rPr lang="ja-JP" altLang="en-US" sz="1050" dirty="0">
                <a:latin typeface="Century Gothic" panose="020B0502020202020204" pitchFamily="34" charset="0"/>
              </a:rPr>
              <a:t>にて</a:t>
            </a:r>
            <a:r>
              <a:rPr lang="ja-JP" altLang="en-US" sz="1050" b="1" dirty="0">
                <a:latin typeface="Century Gothic" panose="020B0502020202020204" pitchFamily="34" charset="0"/>
              </a:rPr>
              <a:t>時間内個別レッスンあり</a:t>
            </a:r>
            <a:r>
              <a:rPr lang="en-US" altLang="ja-JP" sz="1050" b="1" dirty="0">
                <a:latin typeface="Century Gothic" panose="020B0502020202020204" pitchFamily="34" charset="0"/>
              </a:rPr>
              <a:t>(550</a:t>
            </a:r>
            <a:r>
              <a:rPr lang="ja-JP" altLang="en-US" sz="1050" b="1" dirty="0">
                <a:latin typeface="Century Gothic" panose="020B0502020202020204" pitchFamily="34" charset="0"/>
              </a:rPr>
              <a:t>円</a:t>
            </a:r>
            <a:r>
              <a:rPr lang="en-US" altLang="ja-JP" sz="1050" b="1" dirty="0">
                <a:latin typeface="Century Gothic" panose="020B0502020202020204" pitchFamily="34" charset="0"/>
              </a:rPr>
              <a:t>(</a:t>
            </a:r>
            <a:r>
              <a:rPr lang="ja-JP" altLang="en-US" sz="1050" b="1" dirty="0">
                <a:latin typeface="Century Gothic" panose="020B0502020202020204" pitchFamily="34" charset="0"/>
              </a:rPr>
              <a:t>税込み</a:t>
            </a:r>
            <a:r>
              <a:rPr lang="en-US" altLang="ja-JP" sz="1050" b="1" dirty="0">
                <a:latin typeface="Century Gothic" panose="020B0502020202020204" pitchFamily="34" charset="0"/>
              </a:rPr>
              <a:t>)/</a:t>
            </a:r>
            <a:r>
              <a:rPr lang="ja-JP" altLang="en-US" sz="1050" b="1" dirty="0">
                <a:latin typeface="Century Gothic" panose="020B0502020202020204" pitchFamily="34" charset="0"/>
              </a:rPr>
              <a:t>回</a:t>
            </a:r>
            <a:r>
              <a:rPr lang="en-US" altLang="ja-JP" sz="1050" b="1" dirty="0">
                <a:latin typeface="Century Gothic" panose="020B0502020202020204" pitchFamily="34" charset="0"/>
              </a:rPr>
              <a:t>)</a:t>
            </a:r>
          </a:p>
          <a:p>
            <a:r>
              <a:rPr lang="ja-JP" altLang="en-US" sz="1050" dirty="0">
                <a:latin typeface="Century Gothic" panose="020B0502020202020204" pitchFamily="34" charset="0"/>
              </a:rPr>
              <a:t>・すべて保険料込みの価格です。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・お客様都合による返金はできません。</a:t>
            </a:r>
            <a:endParaRPr lang="en-US" altLang="ja-JP" sz="1050" dirty="0">
              <a:latin typeface="Century Gothic" panose="020B0502020202020204" pitchFamily="34" charset="0"/>
            </a:endParaRPr>
          </a:p>
        </p:txBody>
      </p:sp>
      <p:sp>
        <p:nvSpPr>
          <p:cNvPr id="9" name="正方形/長方形 8">
            <a:extLst>
              <a:ext uri="{FF2B5EF4-FFF2-40B4-BE49-F238E27FC236}">
                <a16:creationId xmlns:a16="http://schemas.microsoft.com/office/drawing/2014/main" id="{3F63FC32-EF96-D3A6-40B9-04EDF38D9D46}"/>
              </a:ext>
            </a:extLst>
          </p:cNvPr>
          <p:cNvSpPr/>
          <p:nvPr/>
        </p:nvSpPr>
        <p:spPr>
          <a:xfrm>
            <a:off x="4823810" y="242585"/>
            <a:ext cx="1859198" cy="769441"/>
          </a:xfrm>
          <a:prstGeom prst="rect">
            <a:avLst/>
          </a:prstGeom>
        </p:spPr>
        <p:txBody>
          <a:bodyPr wrap="square">
            <a:spAutoFit/>
          </a:bodyPr>
          <a:lstStyle/>
          <a:p>
            <a:pPr algn="ctr">
              <a:spcAft>
                <a:spcPts val="0"/>
              </a:spcAft>
            </a:pPr>
            <a:r>
              <a:rPr lang="en-US" altLang="ja-JP" sz="2800" b="1" kern="100" dirty="0">
                <a:latin typeface="Century Gothic" panose="020B0502020202020204" pitchFamily="34" charset="0"/>
                <a:cs typeface="Times New Roman" panose="02020603050405020304" pitchFamily="18" charset="0"/>
              </a:rPr>
              <a:t>3/16</a:t>
            </a:r>
            <a:r>
              <a:rPr lang="en-US" altLang="ja-JP" sz="2800" kern="100" dirty="0">
                <a:latin typeface="Century Gothic" panose="020B0502020202020204" pitchFamily="34" charset="0"/>
                <a:cs typeface="Times New Roman" panose="02020603050405020304" pitchFamily="18" charset="0"/>
              </a:rPr>
              <a:t>(</a:t>
            </a:r>
            <a:r>
              <a:rPr lang="ja-JP" altLang="en-US" sz="2800" b="1" kern="100" dirty="0">
                <a:latin typeface="Century Gothic" panose="020B0502020202020204" pitchFamily="34" charset="0"/>
                <a:cs typeface="Times New Roman" panose="02020603050405020304" pitchFamily="18" charset="0"/>
              </a:rPr>
              <a:t>月</a:t>
            </a:r>
            <a:r>
              <a:rPr lang="en-US" altLang="ja-JP" sz="2800" kern="100" dirty="0">
                <a:latin typeface="Century Gothic" panose="020B0502020202020204" pitchFamily="34" charset="0"/>
                <a:cs typeface="Times New Roman" panose="02020603050405020304" pitchFamily="18" charset="0"/>
              </a:rPr>
              <a:t>)</a:t>
            </a:r>
          </a:p>
          <a:p>
            <a:pPr algn="ctr">
              <a:spcAft>
                <a:spcPts val="0"/>
              </a:spcAft>
            </a:pPr>
            <a:r>
              <a:rPr lang="ja-JP" altLang="en-US" sz="1600" b="1" kern="100" dirty="0">
                <a:latin typeface="+mn-ea"/>
                <a:cs typeface="Times New Roman" panose="02020603050405020304" pitchFamily="18" charset="0"/>
              </a:rPr>
              <a:t>無料体験会開催</a:t>
            </a:r>
            <a:r>
              <a:rPr lang="en-US" altLang="ja-JP" sz="1600" b="1" kern="100" dirty="0">
                <a:latin typeface="+mn-ea"/>
                <a:cs typeface="Times New Roman" panose="02020603050405020304" pitchFamily="18" charset="0"/>
              </a:rPr>
              <a:t>!!</a:t>
            </a:r>
            <a:endParaRPr lang="ja-JP" altLang="ja-JP" sz="1600" b="1" kern="100" dirty="0">
              <a:latin typeface="+mn-ea"/>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A428EBB2-D940-AAE7-91FA-D5D48EFAC407}"/>
              </a:ext>
            </a:extLst>
          </p:cNvPr>
          <p:cNvSpPr txBox="1"/>
          <p:nvPr/>
        </p:nvSpPr>
        <p:spPr>
          <a:xfrm>
            <a:off x="4732000" y="53208"/>
            <a:ext cx="2024913" cy="307777"/>
          </a:xfrm>
          <a:prstGeom prst="rect">
            <a:avLst/>
          </a:prstGeom>
          <a:noFill/>
        </p:spPr>
        <p:txBody>
          <a:bodyPr wrap="none" rtlCol="0">
            <a:spAutoFit/>
          </a:bodyPr>
          <a:lstStyle/>
          <a:p>
            <a:pPr algn="ctr"/>
            <a:r>
              <a:rPr lang="ja-JP" altLang="en-US" sz="1400" b="1" dirty="0">
                <a:latin typeface="Century Gothic" panose="020B0502020202020204" pitchFamily="34" charset="0"/>
              </a:rPr>
              <a:t>＼</a:t>
            </a:r>
            <a:r>
              <a:rPr lang="en-US" altLang="ja-JP" sz="1400" b="1" dirty="0">
                <a:latin typeface="Century Gothic" panose="020B0502020202020204" pitchFamily="34" charset="0"/>
              </a:rPr>
              <a:t>2026</a:t>
            </a:r>
            <a:r>
              <a:rPr lang="ja-JP" altLang="en-US" sz="1400" b="1" dirty="0">
                <a:latin typeface="Century Gothic" panose="020B0502020202020204" pitchFamily="34" charset="0"/>
              </a:rPr>
              <a:t>年度新規開講／</a:t>
            </a:r>
          </a:p>
        </p:txBody>
      </p:sp>
    </p:spTree>
    <p:extLst>
      <p:ext uri="{BB962C8B-B14F-4D97-AF65-F5344CB8AC3E}">
        <p14:creationId xmlns:p14="http://schemas.microsoft.com/office/powerpoint/2010/main" val="9156800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53175" y="834035"/>
            <a:ext cx="4493538" cy="523220"/>
          </a:xfrm>
          <a:prstGeom prst="rect">
            <a:avLst/>
          </a:prstGeom>
          <a:noFill/>
        </p:spPr>
        <p:txBody>
          <a:bodyPr wrap="none" rtlCol="0">
            <a:spAutoFit/>
          </a:bodyPr>
          <a:lstStyle/>
          <a:p>
            <a:r>
              <a:rPr lang="ja-JP" altLang="en-US" sz="2800" b="1"/>
              <a:t>中級レディースフットサル</a:t>
            </a:r>
          </a:p>
        </p:txBody>
      </p:sp>
      <p:sp>
        <p:nvSpPr>
          <p:cNvPr id="36" name="テキスト ボックス 35"/>
          <p:cNvSpPr txBox="1"/>
          <p:nvPr/>
        </p:nvSpPr>
        <p:spPr>
          <a:xfrm>
            <a:off x="26821" y="19698"/>
            <a:ext cx="4217821" cy="369332"/>
          </a:xfrm>
          <a:prstGeom prst="rect">
            <a:avLst/>
          </a:prstGeom>
          <a:noFill/>
        </p:spPr>
        <p:txBody>
          <a:bodyPr wrap="none" rtlCol="0">
            <a:spAutoFit/>
          </a:bodyPr>
          <a:lstStyle/>
          <a:p>
            <a:pPr algn="ctr"/>
            <a:r>
              <a:rPr lang="en-US" altLang="ja-JP" dirty="0">
                <a:latin typeface="Century Gothic" panose="020B0502020202020204" pitchFamily="34" charset="0"/>
              </a:rPr>
              <a:t>2026</a:t>
            </a:r>
            <a:r>
              <a:rPr lang="ja-JP" altLang="en-US" dirty="0">
                <a:latin typeface="Century Gothic" panose="020B0502020202020204" pitchFamily="34" charset="0"/>
              </a:rPr>
              <a:t>年度年間開催予定表　</a:t>
            </a:r>
            <a:r>
              <a:rPr lang="en-US" altLang="ja-JP" sz="1400" dirty="0">
                <a:latin typeface="Century Gothic" panose="020B0502020202020204" pitchFamily="34" charset="0"/>
              </a:rPr>
              <a:t>2026/2/19</a:t>
            </a:r>
            <a:r>
              <a:rPr lang="ja-JP" altLang="en-US" sz="1400" dirty="0">
                <a:latin typeface="Century Gothic" panose="020B0502020202020204" pitchFamily="34" charset="0"/>
              </a:rPr>
              <a:t>現在</a:t>
            </a:r>
          </a:p>
        </p:txBody>
      </p:sp>
      <p:sp>
        <p:nvSpPr>
          <p:cNvPr id="21" name="正方形/長方形 20"/>
          <p:cNvSpPr/>
          <p:nvPr/>
        </p:nvSpPr>
        <p:spPr>
          <a:xfrm>
            <a:off x="5354102" y="1189093"/>
            <a:ext cx="4292377" cy="707886"/>
          </a:xfrm>
          <a:prstGeom prst="rect">
            <a:avLst/>
          </a:prstGeom>
        </p:spPr>
        <p:txBody>
          <a:bodyPr wrap="square">
            <a:spAutoFit/>
          </a:bodyPr>
          <a:lstStyle/>
          <a:p>
            <a:pPr algn="just">
              <a:spcAft>
                <a:spcPts val="0"/>
              </a:spcAft>
            </a:pPr>
            <a:r>
              <a:rPr lang="ja-JP" altLang="en-US" sz="2000" b="1" kern="100">
                <a:latin typeface="+mn-ea"/>
                <a:cs typeface="Times New Roman" panose="02020603050405020304" pitchFamily="18" charset="0"/>
              </a:rPr>
              <a:t>フットサル技術の向上を目的に</a:t>
            </a:r>
            <a:endParaRPr lang="en-US" altLang="ja-JP" sz="2000" b="1" kern="100">
              <a:latin typeface="+mn-ea"/>
              <a:cs typeface="Times New Roman" panose="02020603050405020304" pitchFamily="18" charset="0"/>
            </a:endParaRPr>
          </a:p>
          <a:p>
            <a:pPr algn="just">
              <a:spcAft>
                <a:spcPts val="0"/>
              </a:spcAft>
            </a:pPr>
            <a:r>
              <a:rPr lang="ja-JP" altLang="en-US" sz="2000" b="1" kern="100">
                <a:latin typeface="+mn-ea"/>
                <a:cs typeface="Times New Roman" panose="02020603050405020304" pitchFamily="18" charset="0"/>
              </a:rPr>
              <a:t>ゲーム形式の実戦練習を行います。</a:t>
            </a:r>
            <a:endParaRPr lang="ja-JP" altLang="ja-JP" sz="2000" b="1" kern="100">
              <a:latin typeface="+mn-ea"/>
              <a:cs typeface="Times New Roman" panose="02020603050405020304" pitchFamily="18" charset="0"/>
            </a:endParaRPr>
          </a:p>
        </p:txBody>
      </p:sp>
      <p:sp>
        <p:nvSpPr>
          <p:cNvPr id="25" name="テキスト ボックス 24"/>
          <p:cNvSpPr txBox="1"/>
          <p:nvPr/>
        </p:nvSpPr>
        <p:spPr>
          <a:xfrm>
            <a:off x="77903" y="414683"/>
            <a:ext cx="4394152" cy="475836"/>
          </a:xfrm>
          <a:prstGeom prst="rect">
            <a:avLst/>
          </a:prstGeom>
          <a:noFill/>
        </p:spPr>
        <p:txBody>
          <a:bodyPr wrap="none" rtlCol="0">
            <a:spAutoFit/>
          </a:bodyPr>
          <a:lstStyle/>
          <a:p>
            <a:r>
              <a:rPr lang="ja-JP" altLang="en-US" sz="2492" b="1">
                <a:latin typeface="Century Gothic" panose="020B0502020202020204" pitchFamily="34" charset="0"/>
              </a:rPr>
              <a:t>木</a:t>
            </a:r>
            <a:r>
              <a:rPr lang="ja-JP" altLang="en-US" sz="2000" b="1">
                <a:latin typeface="Century Gothic" panose="020B0502020202020204" pitchFamily="34" charset="0"/>
              </a:rPr>
              <a:t>曜日</a:t>
            </a:r>
            <a:r>
              <a:rPr lang="ja-JP" altLang="en-US" sz="2492" b="1">
                <a:latin typeface="Century Gothic" panose="020B0502020202020204" pitchFamily="34" charset="0"/>
              </a:rPr>
              <a:t> 定期教室</a:t>
            </a:r>
            <a:r>
              <a:rPr lang="ja-JP" altLang="en-US" sz="2492">
                <a:latin typeface="Century Gothic" panose="020B0502020202020204" pitchFamily="34" charset="0"/>
              </a:rPr>
              <a:t>　</a:t>
            </a:r>
            <a:r>
              <a:rPr lang="en-US" altLang="ja-JP" sz="2492">
                <a:latin typeface="Century Gothic" panose="020B0502020202020204" pitchFamily="34" charset="0"/>
              </a:rPr>
              <a:t>10:00-11:30</a:t>
            </a:r>
            <a:endParaRPr lang="ja-JP" altLang="en-US" sz="2492">
              <a:latin typeface="Century Gothic" panose="020B0502020202020204" pitchFamily="34" charset="0"/>
            </a:endParaRPr>
          </a:p>
        </p:txBody>
      </p:sp>
      <p:sp>
        <p:nvSpPr>
          <p:cNvPr id="35" name="テキスト ボックス 34"/>
          <p:cNvSpPr txBox="1"/>
          <p:nvPr/>
        </p:nvSpPr>
        <p:spPr>
          <a:xfrm>
            <a:off x="7256540" y="4452369"/>
            <a:ext cx="2589170" cy="2123658"/>
          </a:xfrm>
          <a:prstGeom prst="rect">
            <a:avLst/>
          </a:prstGeom>
          <a:noFill/>
        </p:spPr>
        <p:txBody>
          <a:bodyPr wrap="none" rtlCol="0">
            <a:spAutoFit/>
          </a:bodyPr>
          <a:lstStyle/>
          <a:p>
            <a:r>
              <a:rPr lang="ja-JP" altLang="en-US" sz="1400" b="1" u="sng">
                <a:latin typeface="Century Gothic" panose="020B0502020202020204" pitchFamily="34" charset="0"/>
              </a:rPr>
              <a:t>▷教室情報</a:t>
            </a:r>
            <a:endParaRPr lang="en-US" altLang="ja-JP" sz="1200">
              <a:latin typeface="Century Gothic" panose="020B0502020202020204" pitchFamily="34" charset="0"/>
            </a:endParaRPr>
          </a:p>
          <a:p>
            <a:r>
              <a:rPr lang="ja-JP" altLang="en-US" sz="1200">
                <a:latin typeface="Century Gothic" panose="020B0502020202020204" pitchFamily="34" charset="0"/>
              </a:rPr>
              <a:t>　</a:t>
            </a:r>
            <a:r>
              <a:rPr lang="ja-JP" altLang="en-US" sz="1400">
                <a:latin typeface="Century Gothic" panose="020B0502020202020204" pitchFamily="34" charset="0"/>
              </a:rPr>
              <a:t>会場　</a:t>
            </a:r>
            <a:r>
              <a:rPr lang="en-US" altLang="ja-JP" sz="1400">
                <a:latin typeface="Century Gothic" panose="020B0502020202020204" pitchFamily="34" charset="0"/>
              </a:rPr>
              <a:t>1F</a:t>
            </a:r>
            <a:r>
              <a:rPr lang="ja-JP" altLang="en-US" sz="1400">
                <a:latin typeface="Century Gothic" panose="020B0502020202020204" pitchFamily="34" charset="0"/>
              </a:rPr>
              <a:t> メインアリーナ</a:t>
            </a:r>
            <a:r>
              <a:rPr lang="en-US" altLang="ja-JP" sz="1400">
                <a:latin typeface="Century Gothic" panose="020B0502020202020204" pitchFamily="34" charset="0"/>
              </a:rPr>
              <a:t>A</a:t>
            </a:r>
          </a:p>
          <a:p>
            <a:r>
              <a:rPr lang="ja-JP" altLang="en-US" sz="1400">
                <a:latin typeface="Century Gothic" panose="020B0502020202020204" pitchFamily="34" charset="0"/>
              </a:rPr>
              <a:t>　定員　</a:t>
            </a:r>
            <a:r>
              <a:rPr lang="en-US" altLang="ja-JP" sz="1400">
                <a:latin typeface="Century Gothic" panose="020B0502020202020204" pitchFamily="34" charset="0"/>
              </a:rPr>
              <a:t>20</a:t>
            </a:r>
            <a:r>
              <a:rPr lang="ja-JP" altLang="en-US" sz="1400">
                <a:latin typeface="Century Gothic" panose="020B0502020202020204" pitchFamily="34" charset="0"/>
              </a:rPr>
              <a:t>名</a:t>
            </a:r>
            <a:endParaRPr lang="en-US" altLang="ja-JP" sz="1400">
              <a:latin typeface="Century Gothic" panose="020B0502020202020204" pitchFamily="34" charset="0"/>
            </a:endParaRPr>
          </a:p>
          <a:p>
            <a:r>
              <a:rPr lang="ja-JP" altLang="en-US" sz="1400">
                <a:latin typeface="Century Gothic" panose="020B0502020202020204" pitchFamily="34" charset="0"/>
              </a:rPr>
              <a:t>　対象　</a:t>
            </a:r>
            <a:r>
              <a:rPr lang="en-US" altLang="ja-JP" sz="1200">
                <a:latin typeface="Century Gothic" panose="020B0502020202020204" pitchFamily="34" charset="0"/>
              </a:rPr>
              <a:t>18</a:t>
            </a:r>
            <a:r>
              <a:rPr lang="ja-JP" altLang="en-US" sz="1200">
                <a:latin typeface="Century Gothic" panose="020B0502020202020204" pitchFamily="34" charset="0"/>
              </a:rPr>
              <a:t>歳以上の女性</a:t>
            </a:r>
            <a:endParaRPr lang="en-US" altLang="ja-JP" sz="1200">
              <a:latin typeface="Century Gothic" panose="020B0502020202020204" pitchFamily="34" charset="0"/>
            </a:endParaRPr>
          </a:p>
          <a:p>
            <a:r>
              <a:rPr lang="ja-JP" altLang="en-US" sz="1400">
                <a:latin typeface="Century Gothic" panose="020B0502020202020204" pitchFamily="34" charset="0"/>
              </a:rPr>
              <a:t>　講師　</a:t>
            </a:r>
            <a:r>
              <a:rPr lang="ja-JP" altLang="en-US" sz="1200">
                <a:latin typeface="Century Gothic" panose="020B0502020202020204" pitchFamily="34" charset="0"/>
              </a:rPr>
              <a:t>川名</a:t>
            </a:r>
            <a:r>
              <a:rPr lang="en-US" altLang="ja-JP" sz="1000">
                <a:latin typeface="Century Gothic" panose="020B0502020202020204" pitchFamily="34" charset="0"/>
              </a:rPr>
              <a:t>(</a:t>
            </a:r>
            <a:r>
              <a:rPr lang="ja-JP" altLang="en-US" sz="1000">
                <a:latin typeface="Century Gothic" panose="020B0502020202020204" pitchFamily="34" charset="0"/>
              </a:rPr>
              <a:t>湘南フットサルクラブ</a:t>
            </a:r>
            <a:r>
              <a:rPr lang="en-US" altLang="ja-JP" sz="1000">
                <a:latin typeface="Century Gothic" panose="020B0502020202020204" pitchFamily="34" charset="0"/>
              </a:rPr>
              <a:t>)</a:t>
            </a:r>
          </a:p>
          <a:p>
            <a:pPr algn="just">
              <a:spcAft>
                <a:spcPts val="0"/>
              </a:spcAft>
            </a:pPr>
            <a:r>
              <a:rPr lang="ja-JP" altLang="en-US" sz="1400" kern="100">
                <a:latin typeface="+mn-ea"/>
                <a:cs typeface="Times New Roman" panose="02020603050405020304" pitchFamily="18" charset="0"/>
              </a:rPr>
              <a:t>持ち物</a:t>
            </a:r>
            <a:r>
              <a:rPr lang="ja-JP" altLang="en-US" sz="1200" kern="100">
                <a:latin typeface="+mn-ea"/>
                <a:cs typeface="Times New Roman" panose="02020603050405020304" pitchFamily="18" charset="0"/>
              </a:rPr>
              <a:t>　フットサルシューズ</a:t>
            </a:r>
            <a:endParaRPr lang="en-US" altLang="ja-JP" sz="1200" kern="100">
              <a:latin typeface="+mn-ea"/>
              <a:cs typeface="Times New Roman" panose="02020603050405020304" pitchFamily="18" charset="0"/>
            </a:endParaRPr>
          </a:p>
          <a:p>
            <a:pPr algn="just">
              <a:spcAft>
                <a:spcPts val="0"/>
              </a:spcAft>
            </a:pPr>
            <a:r>
              <a:rPr lang="ja-JP" altLang="en-US" sz="1200" kern="100">
                <a:latin typeface="+mn-ea"/>
                <a:cs typeface="Times New Roman" panose="02020603050405020304" pitchFamily="18" charset="0"/>
              </a:rPr>
              <a:t>  　　　　</a:t>
            </a:r>
            <a:r>
              <a:rPr lang="ja-JP" altLang="ja-JP" sz="1200" kern="100">
                <a:latin typeface="+mn-ea"/>
                <a:cs typeface="Times New Roman" panose="02020603050405020304" pitchFamily="18" charset="0"/>
              </a:rPr>
              <a:t>運動できる服装</a:t>
            </a:r>
            <a:endParaRPr lang="en-US" altLang="ja-JP" sz="1200" kern="100">
              <a:latin typeface="+mn-ea"/>
              <a:cs typeface="Times New Roman" panose="02020603050405020304" pitchFamily="18" charset="0"/>
            </a:endParaRPr>
          </a:p>
          <a:p>
            <a:pPr algn="just">
              <a:spcAft>
                <a:spcPts val="0"/>
              </a:spcAft>
            </a:pPr>
            <a:r>
              <a:rPr lang="ja-JP" altLang="en-US" sz="1200" kern="100">
                <a:latin typeface="+mn-ea"/>
                <a:cs typeface="Times New Roman" panose="02020603050405020304" pitchFamily="18" charset="0"/>
              </a:rPr>
              <a:t>　　　　  </a:t>
            </a:r>
            <a:r>
              <a:rPr lang="ja-JP" altLang="ja-JP" sz="1200" kern="100">
                <a:latin typeface="+mn-ea"/>
                <a:cs typeface="Times New Roman" panose="02020603050405020304" pitchFamily="18" charset="0"/>
              </a:rPr>
              <a:t>飲み物・タオル</a:t>
            </a:r>
            <a:endParaRPr lang="en-US" altLang="ja-JP" sz="1200" kern="100">
              <a:latin typeface="+mn-ea"/>
              <a:cs typeface="Times New Roman" panose="02020603050405020304" pitchFamily="18" charset="0"/>
            </a:endParaRPr>
          </a:p>
          <a:p>
            <a:pPr algn="just">
              <a:spcAft>
                <a:spcPts val="0"/>
              </a:spcAft>
            </a:pPr>
            <a:r>
              <a:rPr lang="en-US" altLang="ja-JP" sz="1200" b="1" kern="100">
                <a:latin typeface="+mn-ea"/>
                <a:cs typeface="Times New Roman" panose="02020603050405020304" pitchFamily="18" charset="0"/>
              </a:rPr>
              <a:t>※</a:t>
            </a:r>
            <a:r>
              <a:rPr lang="en-US" altLang="ja-JP" sz="1200" b="1" kern="100">
                <a:latin typeface="Century Gothic" panose="020B0502020202020204" pitchFamily="34" charset="0"/>
                <a:cs typeface="Times New Roman" panose="02020603050405020304" pitchFamily="18" charset="0"/>
              </a:rPr>
              <a:t>9</a:t>
            </a:r>
            <a:r>
              <a:rPr lang="ja-JP" altLang="en-US" sz="1200" b="1" kern="100">
                <a:latin typeface="+mn-ea"/>
                <a:cs typeface="Times New Roman" panose="02020603050405020304" pitchFamily="18" charset="0"/>
              </a:rPr>
              <a:t>月以降の日程について</a:t>
            </a:r>
            <a:endParaRPr lang="en-US" altLang="ja-JP" sz="1200" b="1" kern="100">
              <a:latin typeface="+mn-ea"/>
              <a:cs typeface="Times New Roman" panose="02020603050405020304" pitchFamily="18" charset="0"/>
            </a:endParaRPr>
          </a:p>
          <a:p>
            <a:pPr algn="just">
              <a:spcAft>
                <a:spcPts val="0"/>
              </a:spcAft>
            </a:pPr>
            <a:r>
              <a:rPr lang="ja-JP" altLang="en-US" sz="1200" b="1" kern="100">
                <a:latin typeface="+mn-ea"/>
                <a:cs typeface="Times New Roman" panose="02020603050405020304" pitchFamily="18" charset="0"/>
              </a:rPr>
              <a:t>　休講変更する場合があります</a:t>
            </a:r>
            <a:endParaRPr lang="ja-JP" altLang="ja-JP" sz="1200" b="1" kern="100">
              <a:latin typeface="+mn-ea"/>
              <a:cs typeface="Times New Roman" panose="02020603050405020304" pitchFamily="18" charset="0"/>
            </a:endParaRPr>
          </a:p>
        </p:txBody>
      </p:sp>
      <p:sp>
        <p:nvSpPr>
          <p:cNvPr id="5" name="テキスト ボックス 4">
            <a:extLst>
              <a:ext uri="{FF2B5EF4-FFF2-40B4-BE49-F238E27FC236}">
                <a16:creationId xmlns:a16="http://schemas.microsoft.com/office/drawing/2014/main" id="{A6161215-E900-DB68-9DD2-60D54A763B1B}"/>
              </a:ext>
            </a:extLst>
          </p:cNvPr>
          <p:cNvSpPr txBox="1"/>
          <p:nvPr/>
        </p:nvSpPr>
        <p:spPr>
          <a:xfrm>
            <a:off x="4771673" y="2105045"/>
            <a:ext cx="4947385" cy="3978012"/>
          </a:xfrm>
          <a:prstGeom prst="rect">
            <a:avLst/>
          </a:prstGeom>
          <a:noFill/>
        </p:spPr>
        <p:txBody>
          <a:bodyPr wrap="square" rtlCol="0">
            <a:spAutoFit/>
          </a:bodyPr>
          <a:lstStyle/>
          <a:p>
            <a:r>
              <a:rPr lang="ja-JP" altLang="en-US" sz="1400" b="1">
                <a:latin typeface="Century Gothic" panose="020B0502020202020204" pitchFamily="34" charset="0"/>
              </a:rPr>
              <a:t>▷お申込み方法　</a:t>
            </a:r>
            <a:r>
              <a:rPr lang="en-US" altLang="ja-JP" sz="1400" b="1">
                <a:latin typeface="Century Gothic" panose="020B0502020202020204" pitchFamily="34" charset="0"/>
              </a:rPr>
              <a:t>(</a:t>
            </a:r>
            <a:r>
              <a:rPr lang="ja-JP" altLang="en-US" sz="1400" b="1">
                <a:latin typeface="Century Gothic" panose="020B0502020202020204" pitchFamily="34" charset="0"/>
              </a:rPr>
              <a:t>新規・継続</a:t>
            </a:r>
            <a:r>
              <a:rPr lang="en-US" altLang="ja-JP" sz="1400" b="1">
                <a:latin typeface="Century Gothic" panose="020B0502020202020204" pitchFamily="34" charset="0"/>
              </a:rPr>
              <a:t>)</a:t>
            </a:r>
          </a:p>
          <a:p>
            <a:r>
              <a:rPr lang="ja-JP" altLang="en-US" sz="1050">
                <a:latin typeface="Century Gothic" panose="020B0502020202020204" pitchFamily="34" charset="0"/>
              </a:rPr>
              <a:t>・</a:t>
            </a:r>
            <a:r>
              <a:rPr lang="en-US" altLang="ja-JP" sz="1050">
                <a:latin typeface="Century Gothic" panose="020B0502020202020204" pitchFamily="34" charset="0"/>
              </a:rPr>
              <a:t>1F</a:t>
            </a:r>
            <a:r>
              <a:rPr lang="ja-JP" altLang="en-US" sz="1050">
                <a:latin typeface="Century Gothic" panose="020B0502020202020204" pitchFamily="34" charset="0"/>
              </a:rPr>
              <a:t>受付またはお電話でお申込みください。</a:t>
            </a:r>
            <a:endParaRPr lang="en-US" altLang="ja-JP" sz="1050">
              <a:latin typeface="Century Gothic" panose="020B0502020202020204" pitchFamily="34" charset="0"/>
            </a:endParaRPr>
          </a:p>
          <a:p>
            <a:r>
              <a:rPr lang="ja-JP" altLang="en-US" sz="1050">
                <a:latin typeface="Century Gothic" panose="020B0502020202020204" pitchFamily="34" charset="0"/>
              </a:rPr>
              <a:t>・レッスンメンバーズ登録が必要です。</a:t>
            </a:r>
            <a:r>
              <a:rPr lang="en-US" altLang="ja-JP" sz="1050">
                <a:latin typeface="Century Gothic" panose="020B0502020202020204" pitchFamily="34" charset="0"/>
              </a:rPr>
              <a:t>※</a:t>
            </a:r>
            <a:r>
              <a:rPr lang="ja-JP" altLang="en-US" sz="1050">
                <a:latin typeface="Century Gothic" panose="020B0502020202020204" pitchFamily="34" charset="0"/>
              </a:rPr>
              <a:t>登録無料</a:t>
            </a:r>
            <a:endParaRPr lang="en-US" altLang="ja-JP" sz="1050">
              <a:latin typeface="Century Gothic" panose="020B0502020202020204" pitchFamily="34" charset="0"/>
            </a:endParaRPr>
          </a:p>
          <a:p>
            <a:r>
              <a:rPr lang="ja-JP" altLang="en-US" sz="1050">
                <a:latin typeface="Century Gothic" panose="020B0502020202020204" pitchFamily="34" charset="0"/>
              </a:rPr>
              <a:t>・継続する場合は出席名簿の</a:t>
            </a:r>
            <a:r>
              <a:rPr lang="en-US" altLang="ja-JP" sz="1050">
                <a:latin typeface="Century Gothic" panose="020B0502020202020204" pitchFamily="34" charset="0"/>
              </a:rPr>
              <a:t>1</a:t>
            </a:r>
            <a:r>
              <a:rPr lang="ja-JP" altLang="en-US" sz="1050">
                <a:latin typeface="Century Gothic" panose="020B0502020202020204" pitchFamily="34" charset="0"/>
              </a:rPr>
              <a:t>番右の</a:t>
            </a:r>
            <a:r>
              <a:rPr lang="ja-JP" altLang="en-US" sz="1050" b="1">
                <a:latin typeface="Century Gothic" panose="020B0502020202020204" pitchFamily="34" charset="0"/>
              </a:rPr>
              <a:t>継続希望欄に○印</a:t>
            </a:r>
            <a:r>
              <a:rPr lang="ja-JP" altLang="en-US" sz="1050">
                <a:latin typeface="Century Gothic" panose="020B0502020202020204" pitchFamily="34" charset="0"/>
              </a:rPr>
              <a:t>をつけてください。</a:t>
            </a:r>
            <a:endParaRPr lang="en-US" altLang="ja-JP" sz="1050">
              <a:latin typeface="Century Gothic" panose="020B0502020202020204" pitchFamily="34" charset="0"/>
            </a:endParaRPr>
          </a:p>
          <a:p>
            <a:r>
              <a:rPr lang="ja-JP" altLang="en-US" sz="1050">
                <a:latin typeface="Century Gothic" panose="020B0502020202020204" pitchFamily="34" charset="0"/>
              </a:rPr>
              <a:t>・</a:t>
            </a:r>
            <a:r>
              <a:rPr lang="ja-JP" altLang="en-US" sz="1050" b="1">
                <a:latin typeface="Century Gothic" panose="020B0502020202020204" pitchFamily="34" charset="0"/>
              </a:rPr>
              <a:t>退会する場合は</a:t>
            </a:r>
            <a:r>
              <a:rPr lang="en-US" altLang="ja-JP" sz="1050" b="1">
                <a:latin typeface="Century Gothic" panose="020B0502020202020204" pitchFamily="34" charset="0"/>
              </a:rPr>
              <a:t>×</a:t>
            </a:r>
            <a:r>
              <a:rPr lang="ja-JP" altLang="en-US" sz="1050" b="1">
                <a:latin typeface="Century Gothic" panose="020B0502020202020204" pitchFamily="34" charset="0"/>
              </a:rPr>
              <a:t>印</a:t>
            </a:r>
            <a:r>
              <a:rPr lang="ja-JP" altLang="en-US" sz="1050">
                <a:latin typeface="Century Gothic" panose="020B0502020202020204" pitchFamily="34" charset="0"/>
              </a:rPr>
              <a:t>をつけてください。</a:t>
            </a:r>
            <a:endParaRPr lang="en-US" altLang="ja-JP" sz="1050">
              <a:latin typeface="Century Gothic" panose="020B0502020202020204" pitchFamily="34" charset="0"/>
            </a:endParaRPr>
          </a:p>
          <a:p>
            <a:r>
              <a:rPr lang="ja-JP" altLang="en-US" sz="1050">
                <a:latin typeface="Century Gothic" panose="020B0502020202020204" pitchFamily="34" charset="0"/>
              </a:rPr>
              <a:t>・</a:t>
            </a:r>
            <a:r>
              <a:rPr lang="ja-JP" altLang="en-US" sz="1050" b="1">
                <a:latin typeface="Century Gothic" panose="020B0502020202020204" pitchFamily="34" charset="0"/>
              </a:rPr>
              <a:t>出席確認名簿への記入を忘れないようご協力をお願いいたします</a:t>
            </a:r>
            <a:r>
              <a:rPr lang="ja-JP" altLang="en-US" sz="1050">
                <a:latin typeface="Century Gothic" panose="020B0502020202020204" pitchFamily="34" charset="0"/>
              </a:rPr>
              <a:t>。</a:t>
            </a:r>
            <a:endParaRPr lang="en-US" altLang="ja-JP" sz="1050">
              <a:latin typeface="Century Gothic" panose="020B0502020202020204" pitchFamily="34" charset="0"/>
            </a:endParaRPr>
          </a:p>
          <a:p>
            <a:endParaRPr lang="en-US" altLang="ja-JP" sz="1050">
              <a:latin typeface="Century Gothic" panose="020B0502020202020204" pitchFamily="34" charset="0"/>
            </a:endParaRPr>
          </a:p>
          <a:p>
            <a:r>
              <a:rPr lang="ja-JP" altLang="en-US" sz="1400" b="1">
                <a:latin typeface="Century Gothic" panose="020B0502020202020204" pitchFamily="34" charset="0"/>
              </a:rPr>
              <a:t>▷開催について</a:t>
            </a:r>
            <a:endParaRPr lang="en-US" altLang="ja-JP" sz="1400" b="1">
              <a:latin typeface="Century Gothic" panose="020B0502020202020204" pitchFamily="34" charset="0"/>
            </a:endParaRPr>
          </a:p>
          <a:p>
            <a:r>
              <a:rPr lang="ja-JP" altLang="en-US" sz="1100">
                <a:latin typeface="Century Gothic" panose="020B0502020202020204" pitchFamily="34" charset="0"/>
              </a:rPr>
              <a:t>・日程は変更する場合があります。最新の情報をご確認ください。</a:t>
            </a:r>
            <a:endParaRPr lang="en-US" altLang="ja-JP" sz="1100">
              <a:latin typeface="Century Gothic" panose="020B0502020202020204" pitchFamily="34" charset="0"/>
            </a:endParaRPr>
          </a:p>
          <a:p>
            <a:r>
              <a:rPr lang="ja-JP" altLang="en-US" sz="1050">
                <a:latin typeface="Century Gothic" panose="020B0502020202020204" pitchFamily="34" charset="0"/>
              </a:rPr>
              <a:t>・施設や講師都合による代行、休講の場合は</a:t>
            </a:r>
            <a:r>
              <a:rPr lang="en-US" altLang="ja-JP" sz="1050">
                <a:latin typeface="Century Gothic" panose="020B0502020202020204" pitchFamily="34" charset="0"/>
              </a:rPr>
              <a:t>HP</a:t>
            </a:r>
            <a:r>
              <a:rPr lang="ja-JP" altLang="en-US" sz="1050">
                <a:latin typeface="Century Gothic" panose="020B0502020202020204" pitchFamily="34" charset="0"/>
              </a:rPr>
              <a:t>や</a:t>
            </a:r>
            <a:r>
              <a:rPr lang="en-US" altLang="ja-JP" sz="1050">
                <a:latin typeface="Century Gothic" panose="020B0502020202020204" pitchFamily="34" charset="0"/>
              </a:rPr>
              <a:t>SNS</a:t>
            </a:r>
            <a:r>
              <a:rPr lang="ja-JP" altLang="en-US" sz="1050">
                <a:latin typeface="Century Gothic" panose="020B0502020202020204" pitchFamily="34" charset="0"/>
              </a:rPr>
              <a:t>でお知らせします。</a:t>
            </a:r>
            <a:endParaRPr lang="en-US" altLang="ja-JP" sz="1050">
              <a:latin typeface="Century Gothic" panose="020B0502020202020204" pitchFamily="34" charset="0"/>
            </a:endParaRPr>
          </a:p>
          <a:p>
            <a:r>
              <a:rPr lang="ja-JP" altLang="en-US" sz="1050">
                <a:latin typeface="Century Gothic" panose="020B0502020202020204" pitchFamily="34" charset="0"/>
              </a:rPr>
              <a:t>・期中に休講があった場合は</a:t>
            </a:r>
            <a:r>
              <a:rPr lang="ja-JP" altLang="en-US" sz="1050" b="1">
                <a:latin typeface="Century Gothic" panose="020B0502020202020204" pitchFamily="34" charset="0"/>
              </a:rPr>
              <a:t>翌期初日に振替</a:t>
            </a:r>
            <a:r>
              <a:rPr lang="ja-JP" altLang="en-US" sz="1050">
                <a:latin typeface="Century Gothic" panose="020B0502020202020204" pitchFamily="34" charset="0"/>
              </a:rPr>
              <a:t>を基本とします。</a:t>
            </a:r>
            <a:endParaRPr lang="en-US" altLang="ja-JP" sz="1050">
              <a:latin typeface="Century Gothic" panose="020B0502020202020204" pitchFamily="34" charset="0"/>
            </a:endParaRPr>
          </a:p>
          <a:p>
            <a:r>
              <a:rPr lang="en-US" altLang="ja-JP" sz="1050">
                <a:latin typeface="Century Gothic" panose="020B0502020202020204" pitchFamily="34" charset="0"/>
              </a:rPr>
              <a:t>※</a:t>
            </a:r>
            <a:r>
              <a:rPr lang="ja-JP" altLang="en-US" sz="1050">
                <a:latin typeface="Century Gothic" panose="020B0502020202020204" pitchFamily="34" charset="0"/>
              </a:rPr>
              <a:t>閲覧環境のない方は、お手数ですが体育館までお電話くださいますようお願いいたします。</a:t>
            </a:r>
            <a:endParaRPr lang="en-US" altLang="ja-JP" sz="1050">
              <a:latin typeface="Century Gothic" panose="020B0502020202020204" pitchFamily="34" charset="0"/>
            </a:endParaRPr>
          </a:p>
          <a:p>
            <a:endParaRPr lang="en-US" altLang="ja-JP" sz="1050" b="1">
              <a:latin typeface="Century Gothic" panose="020B0502020202020204" pitchFamily="34" charset="0"/>
            </a:endParaRPr>
          </a:p>
          <a:p>
            <a:r>
              <a:rPr lang="ja-JP" altLang="en-US" sz="1400" b="1">
                <a:latin typeface="Century Gothic" panose="020B0502020202020204" pitchFamily="34" charset="0"/>
              </a:rPr>
              <a:t>▷参加費について</a:t>
            </a:r>
            <a:endParaRPr lang="en-US" altLang="ja-JP" sz="1400" b="1">
              <a:latin typeface="Century Gothic" panose="020B0502020202020204" pitchFamily="34" charset="0"/>
            </a:endParaRPr>
          </a:p>
          <a:p>
            <a:r>
              <a:rPr lang="ja-JP" altLang="en-US" sz="1050">
                <a:latin typeface="Century Gothic" panose="020B0502020202020204" pitchFamily="34" charset="0"/>
              </a:rPr>
              <a:t>・</a:t>
            </a:r>
            <a:r>
              <a:rPr lang="en-US" altLang="ja-JP" sz="1050">
                <a:latin typeface="Century Gothic" panose="020B0502020202020204" pitchFamily="34" charset="0"/>
              </a:rPr>
              <a:t>1F</a:t>
            </a:r>
            <a:r>
              <a:rPr lang="ja-JP" altLang="en-US" sz="1050">
                <a:latin typeface="Century Gothic" panose="020B0502020202020204" pitchFamily="34" charset="0"/>
              </a:rPr>
              <a:t>受付にて</a:t>
            </a:r>
            <a:r>
              <a:rPr lang="ja-JP" altLang="en-US" sz="1050" b="1">
                <a:latin typeface="Century Gothic" panose="020B0502020202020204" pitchFamily="34" charset="0"/>
              </a:rPr>
              <a:t>現金</a:t>
            </a:r>
            <a:r>
              <a:rPr lang="ja-JP" altLang="en-US" sz="1050">
                <a:latin typeface="Century Gothic" panose="020B0502020202020204" pitchFamily="34" charset="0"/>
              </a:rPr>
              <a:t>支払いのみ可能です。</a:t>
            </a:r>
            <a:endParaRPr lang="en-US" altLang="ja-JP" sz="1050">
              <a:latin typeface="Century Gothic" panose="020B0502020202020204" pitchFamily="34" charset="0"/>
            </a:endParaRPr>
          </a:p>
          <a:p>
            <a:r>
              <a:rPr lang="ja-JP" altLang="en-US" sz="1050">
                <a:latin typeface="Century Gothic" panose="020B0502020202020204" pitchFamily="34" charset="0"/>
              </a:rPr>
              <a:t>・</a:t>
            </a:r>
            <a:r>
              <a:rPr lang="ja-JP" altLang="en-US" sz="1050" b="1">
                <a:latin typeface="Century Gothic" panose="020B0502020202020204" pitchFamily="34" charset="0"/>
              </a:rPr>
              <a:t>各期初回参加日にお支払い</a:t>
            </a:r>
            <a:r>
              <a:rPr lang="ja-JP" altLang="en-US" sz="1050">
                <a:latin typeface="Century Gothic" panose="020B0502020202020204" pitchFamily="34" charset="0"/>
              </a:rPr>
              <a:t>ください。</a:t>
            </a:r>
            <a:endParaRPr lang="en-US" altLang="ja-JP" sz="1050">
              <a:latin typeface="Century Gothic" panose="020B0502020202020204" pitchFamily="34" charset="0"/>
            </a:endParaRPr>
          </a:p>
          <a:p>
            <a:r>
              <a:rPr lang="ja-JP" altLang="en-US" sz="1050">
                <a:latin typeface="Century Gothic" panose="020B0502020202020204" pitchFamily="34" charset="0"/>
              </a:rPr>
              <a:t>・すべて保険料込みの価格です。</a:t>
            </a:r>
            <a:endParaRPr lang="en-US" altLang="ja-JP" sz="1050">
              <a:latin typeface="Century Gothic" panose="020B0502020202020204" pitchFamily="34" charset="0"/>
            </a:endParaRPr>
          </a:p>
          <a:p>
            <a:r>
              <a:rPr lang="ja-JP" altLang="en-US" sz="1050">
                <a:latin typeface="Century Gothic" panose="020B0502020202020204" pitchFamily="34" charset="0"/>
              </a:rPr>
              <a:t>・お客様都合による返金はできません。</a:t>
            </a:r>
            <a:endParaRPr lang="en-US" altLang="ja-JP" sz="1050">
              <a:latin typeface="Century Gothic" panose="020B0502020202020204" pitchFamily="34" charset="0"/>
            </a:endParaRPr>
          </a:p>
          <a:p>
            <a:r>
              <a:rPr lang="ja-JP" altLang="en-US" sz="1050">
                <a:latin typeface="Century Gothic" panose="020B0502020202020204" pitchFamily="34" charset="0"/>
              </a:rPr>
              <a:t>・</a:t>
            </a:r>
            <a:r>
              <a:rPr lang="ja-JP" altLang="en-US" sz="1050" b="1">
                <a:latin typeface="Century Gothic" panose="020B0502020202020204" pitchFamily="34" charset="0"/>
              </a:rPr>
              <a:t>定期払いの方が優先となります。</a:t>
            </a:r>
            <a:endParaRPr lang="en-US" altLang="ja-JP" sz="1050" b="1">
              <a:latin typeface="Century Gothic" panose="020B0502020202020204" pitchFamily="34" charset="0"/>
            </a:endParaRPr>
          </a:p>
          <a:p>
            <a:r>
              <a:rPr kumimoji="1" lang="ja-JP" altLang="en-US" sz="1050" b="1">
                <a:latin typeface="Century Gothic" panose="020B0502020202020204" pitchFamily="34" charset="0"/>
              </a:rPr>
              <a:t>　</a:t>
            </a:r>
            <a:r>
              <a:rPr kumimoji="1" lang="en-US" altLang="ja-JP" sz="1050" b="1">
                <a:latin typeface="Century Gothic" panose="020B0502020202020204" pitchFamily="34" charset="0"/>
              </a:rPr>
              <a:t>1</a:t>
            </a:r>
            <a:r>
              <a:rPr kumimoji="1" lang="ja-JP" altLang="en-US" sz="1050" b="1">
                <a:latin typeface="Century Gothic" panose="020B0502020202020204" pitchFamily="34" charset="0"/>
              </a:rPr>
              <a:t>回参加の方は開催日毎の先着と</a:t>
            </a:r>
            <a:endParaRPr kumimoji="1" lang="en-US" altLang="ja-JP" sz="1050" b="1">
              <a:latin typeface="Century Gothic" panose="020B0502020202020204" pitchFamily="34" charset="0"/>
            </a:endParaRPr>
          </a:p>
          <a:p>
            <a:r>
              <a:rPr lang="ja-JP" altLang="en-US" sz="1050" b="1">
                <a:latin typeface="Century Gothic" panose="020B0502020202020204" pitchFamily="34" charset="0"/>
              </a:rPr>
              <a:t>　</a:t>
            </a:r>
            <a:r>
              <a:rPr kumimoji="1" lang="ja-JP" altLang="en-US" sz="1050" b="1">
                <a:latin typeface="Century Gothic" panose="020B0502020202020204" pitchFamily="34" charset="0"/>
              </a:rPr>
              <a:t>させていただき定員に達し次第</a:t>
            </a:r>
            <a:endParaRPr kumimoji="1" lang="en-US" altLang="ja-JP" sz="1050" b="1">
              <a:latin typeface="Century Gothic" panose="020B0502020202020204" pitchFamily="34" charset="0"/>
            </a:endParaRPr>
          </a:p>
          <a:p>
            <a:r>
              <a:rPr lang="ja-JP" altLang="en-US" sz="1050" b="1">
                <a:latin typeface="Century Gothic" panose="020B0502020202020204" pitchFamily="34" charset="0"/>
              </a:rPr>
              <a:t>　</a:t>
            </a:r>
            <a:r>
              <a:rPr kumimoji="1" lang="ja-JP" altLang="en-US" sz="1050" b="1">
                <a:latin typeface="Century Gothic" panose="020B0502020202020204" pitchFamily="34" charset="0"/>
              </a:rPr>
              <a:t>締め切ります。</a:t>
            </a:r>
            <a:endParaRPr lang="en-US" altLang="ja-JP" sz="1050">
              <a:latin typeface="Century Gothic" panose="020B0502020202020204" pitchFamily="34" charset="0"/>
            </a:endParaRPr>
          </a:p>
        </p:txBody>
      </p:sp>
      <p:sp>
        <p:nvSpPr>
          <p:cNvPr id="6" name="テキスト ボックス 5">
            <a:extLst>
              <a:ext uri="{FF2B5EF4-FFF2-40B4-BE49-F238E27FC236}">
                <a16:creationId xmlns:a16="http://schemas.microsoft.com/office/drawing/2014/main" id="{430719DD-2EB6-8CEF-D1D0-5E0D634735BF}"/>
              </a:ext>
            </a:extLst>
          </p:cNvPr>
          <p:cNvSpPr txBox="1"/>
          <p:nvPr/>
        </p:nvSpPr>
        <p:spPr>
          <a:xfrm>
            <a:off x="4954693" y="6223624"/>
            <a:ext cx="1980029" cy="553998"/>
          </a:xfrm>
          <a:prstGeom prst="rect">
            <a:avLst/>
          </a:prstGeom>
          <a:noFill/>
        </p:spPr>
        <p:txBody>
          <a:bodyPr wrap="none" rtlCol="0">
            <a:spAutoFit/>
          </a:bodyPr>
          <a:lstStyle/>
          <a:p>
            <a:r>
              <a:rPr lang="ja-JP" altLang="en-US" sz="1000">
                <a:latin typeface="Century Gothic" panose="020B0502020202020204" pitchFamily="34" charset="0"/>
              </a:rPr>
              <a:t>▶お問合せ・お申込みはこちら</a:t>
            </a:r>
            <a:endParaRPr lang="en-US" altLang="ja-JP" sz="1000">
              <a:latin typeface="Century Gothic" panose="020B0502020202020204" pitchFamily="34" charset="0"/>
            </a:endParaRPr>
          </a:p>
          <a:p>
            <a:r>
              <a:rPr lang="ja-JP" altLang="en-US" sz="1000">
                <a:latin typeface="Century Gothic" panose="020B0502020202020204" pitchFamily="34" charset="0"/>
              </a:rPr>
              <a:t>シンコースポーツ寒川アリーナ</a:t>
            </a:r>
            <a:endParaRPr lang="en-US" altLang="ja-JP" sz="1000">
              <a:latin typeface="Century Gothic" panose="020B0502020202020204" pitchFamily="34" charset="0"/>
            </a:endParaRPr>
          </a:p>
          <a:p>
            <a:pPr algn="ctr"/>
            <a:r>
              <a:rPr lang="en-US" altLang="ja-JP" sz="1000">
                <a:latin typeface="Century Gothic" panose="020B0502020202020204" pitchFamily="34" charset="0"/>
              </a:rPr>
              <a:t>Tel.0467-75-1005</a:t>
            </a:r>
            <a:endParaRPr lang="ja-JP" altLang="en-US" sz="1000">
              <a:latin typeface="Century Gothic" panose="020B0502020202020204" pitchFamily="34" charset="0"/>
            </a:endParaRPr>
          </a:p>
        </p:txBody>
      </p:sp>
      <p:sp>
        <p:nvSpPr>
          <p:cNvPr id="7" name="正方形/長方形 6">
            <a:extLst>
              <a:ext uri="{FF2B5EF4-FFF2-40B4-BE49-F238E27FC236}">
                <a16:creationId xmlns:a16="http://schemas.microsoft.com/office/drawing/2014/main" id="{3FA4F0E2-407B-DF3F-DE99-8A73C912753F}"/>
              </a:ext>
            </a:extLst>
          </p:cNvPr>
          <p:cNvSpPr/>
          <p:nvPr/>
        </p:nvSpPr>
        <p:spPr>
          <a:xfrm>
            <a:off x="4930576" y="6196757"/>
            <a:ext cx="2032140" cy="59821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コネクタ 8">
            <a:extLst>
              <a:ext uri="{FF2B5EF4-FFF2-40B4-BE49-F238E27FC236}">
                <a16:creationId xmlns:a16="http://schemas.microsoft.com/office/drawing/2014/main" id="{B44B4E84-9DCD-066F-326E-D060860FF165}"/>
              </a:ext>
            </a:extLst>
          </p:cNvPr>
          <p:cNvCxnSpPr/>
          <p:nvPr/>
        </p:nvCxnSpPr>
        <p:spPr>
          <a:xfrm>
            <a:off x="4850223" y="2331757"/>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0C31781E-009D-6BD5-CDBE-2C5E1DFB4D09}"/>
              </a:ext>
            </a:extLst>
          </p:cNvPr>
          <p:cNvCxnSpPr/>
          <p:nvPr/>
        </p:nvCxnSpPr>
        <p:spPr>
          <a:xfrm>
            <a:off x="4858094" y="3519854"/>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5AE20986-2A4A-1DDC-6623-5D77084B2C89}"/>
              </a:ext>
            </a:extLst>
          </p:cNvPr>
          <p:cNvCxnSpPr/>
          <p:nvPr/>
        </p:nvCxnSpPr>
        <p:spPr>
          <a:xfrm>
            <a:off x="4858094" y="4686182"/>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2587A5F-3FF0-15A2-E3EE-51CBB642F15F}"/>
              </a:ext>
            </a:extLst>
          </p:cNvPr>
          <p:cNvSpPr txBox="1"/>
          <p:nvPr/>
        </p:nvSpPr>
        <p:spPr>
          <a:xfrm>
            <a:off x="4696513" y="176737"/>
            <a:ext cx="1548822" cy="307777"/>
          </a:xfrm>
          <a:prstGeom prst="rect">
            <a:avLst/>
          </a:prstGeom>
          <a:noFill/>
        </p:spPr>
        <p:txBody>
          <a:bodyPr wrap="none" rtlCol="0">
            <a:spAutoFit/>
          </a:bodyPr>
          <a:lstStyle/>
          <a:p>
            <a:r>
              <a:rPr kumimoji="1" lang="en-US" altLang="ja-JP" sz="1400" b="1">
                <a:latin typeface="Century Gothic" panose="020B0502020202020204" pitchFamily="34" charset="0"/>
              </a:rPr>
              <a:t>#</a:t>
            </a:r>
            <a:r>
              <a:rPr kumimoji="1" lang="ja-JP" altLang="en-US" sz="1400" b="1">
                <a:latin typeface="Century Gothic" panose="020B0502020202020204" pitchFamily="34" charset="0"/>
              </a:rPr>
              <a:t>日常に活力を！</a:t>
            </a:r>
          </a:p>
        </p:txBody>
      </p:sp>
      <p:sp>
        <p:nvSpPr>
          <p:cNvPr id="13" name="テキスト ボックス 12">
            <a:extLst>
              <a:ext uri="{FF2B5EF4-FFF2-40B4-BE49-F238E27FC236}">
                <a16:creationId xmlns:a16="http://schemas.microsoft.com/office/drawing/2014/main" id="{5B80E78E-E758-A906-6ABE-0E651C545FAB}"/>
              </a:ext>
            </a:extLst>
          </p:cNvPr>
          <p:cNvSpPr txBox="1"/>
          <p:nvPr/>
        </p:nvSpPr>
        <p:spPr>
          <a:xfrm>
            <a:off x="4696513" y="394698"/>
            <a:ext cx="1907895" cy="307777"/>
          </a:xfrm>
          <a:prstGeom prst="rect">
            <a:avLst/>
          </a:prstGeom>
          <a:noFill/>
        </p:spPr>
        <p:txBody>
          <a:bodyPr wrap="none" rtlCol="0">
            <a:spAutoFit/>
          </a:bodyPr>
          <a:lstStyle/>
          <a:p>
            <a:r>
              <a:rPr kumimoji="1" lang="en-US" altLang="ja-JP" sz="1400" b="1">
                <a:latin typeface="Century Gothic" panose="020B0502020202020204" pitchFamily="34" charset="0"/>
              </a:rPr>
              <a:t>#</a:t>
            </a:r>
            <a:r>
              <a:rPr kumimoji="1" lang="ja-JP" altLang="en-US" sz="1400" b="1">
                <a:latin typeface="Century Gothic" panose="020B0502020202020204" pitchFamily="34" charset="0"/>
              </a:rPr>
              <a:t>楽しく</a:t>
            </a:r>
            <a:r>
              <a:rPr lang="ja-JP" altLang="en-US" sz="1400" b="1">
                <a:latin typeface="Century Gothic" panose="020B0502020202020204" pitchFamily="34" charset="0"/>
              </a:rPr>
              <a:t>運動したい方</a:t>
            </a:r>
            <a:endParaRPr kumimoji="1" lang="ja-JP" altLang="en-US" sz="1400" b="1">
              <a:latin typeface="Century Gothic" panose="020B0502020202020204" pitchFamily="34" charset="0"/>
            </a:endParaRPr>
          </a:p>
        </p:txBody>
      </p:sp>
      <p:sp>
        <p:nvSpPr>
          <p:cNvPr id="14" name="テキスト ボックス 13">
            <a:extLst>
              <a:ext uri="{FF2B5EF4-FFF2-40B4-BE49-F238E27FC236}">
                <a16:creationId xmlns:a16="http://schemas.microsoft.com/office/drawing/2014/main" id="{7DD895C3-65D0-D137-00E6-B43CBC685A80}"/>
              </a:ext>
            </a:extLst>
          </p:cNvPr>
          <p:cNvSpPr txBox="1"/>
          <p:nvPr/>
        </p:nvSpPr>
        <p:spPr>
          <a:xfrm>
            <a:off x="4696513" y="618937"/>
            <a:ext cx="1369286" cy="307777"/>
          </a:xfrm>
          <a:prstGeom prst="rect">
            <a:avLst/>
          </a:prstGeom>
          <a:noFill/>
        </p:spPr>
        <p:txBody>
          <a:bodyPr wrap="none" rtlCol="0">
            <a:spAutoFit/>
          </a:bodyPr>
          <a:lstStyle/>
          <a:p>
            <a:r>
              <a:rPr kumimoji="1" lang="en-US" altLang="ja-JP" sz="1400" b="1">
                <a:latin typeface="Century Gothic" panose="020B0502020202020204" pitchFamily="34" charset="0"/>
              </a:rPr>
              <a:t>#</a:t>
            </a:r>
            <a:r>
              <a:rPr kumimoji="1" lang="ja-JP" altLang="en-US" sz="1400" b="1">
                <a:latin typeface="Century Gothic" panose="020B0502020202020204" pitchFamily="34" charset="0"/>
              </a:rPr>
              <a:t>ダイエット</a:t>
            </a:r>
            <a:r>
              <a:rPr lang="ja-JP" altLang="en-US" sz="1400" b="1">
                <a:latin typeface="Century Gothic" panose="020B0502020202020204" pitchFamily="34" charset="0"/>
              </a:rPr>
              <a:t>に</a:t>
            </a:r>
            <a:endParaRPr kumimoji="1" lang="en-US" altLang="ja-JP" sz="1400" b="1">
              <a:latin typeface="Century Gothic" panose="020B0502020202020204" pitchFamily="34" charset="0"/>
            </a:endParaRPr>
          </a:p>
        </p:txBody>
      </p:sp>
      <p:pic>
        <p:nvPicPr>
          <p:cNvPr id="23" name="図 22">
            <a:extLst>
              <a:ext uri="{FF2B5EF4-FFF2-40B4-BE49-F238E27FC236}">
                <a16:creationId xmlns:a16="http://schemas.microsoft.com/office/drawing/2014/main" id="{91E83439-41FF-E575-6368-D223CA7B23C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8649" y="288728"/>
            <a:ext cx="504000" cy="504000"/>
          </a:xfrm>
          <a:prstGeom prst="rect">
            <a:avLst/>
          </a:prstGeom>
        </p:spPr>
      </p:pic>
      <p:sp>
        <p:nvSpPr>
          <p:cNvPr id="26" name="テキスト ボックス 25">
            <a:extLst>
              <a:ext uri="{FF2B5EF4-FFF2-40B4-BE49-F238E27FC236}">
                <a16:creationId xmlns:a16="http://schemas.microsoft.com/office/drawing/2014/main" id="{C7BA888F-2CC2-072D-2660-8D5E4543786F}"/>
              </a:ext>
            </a:extLst>
          </p:cNvPr>
          <p:cNvSpPr txBox="1"/>
          <p:nvPr/>
        </p:nvSpPr>
        <p:spPr>
          <a:xfrm>
            <a:off x="8917867" y="723795"/>
            <a:ext cx="933269" cy="276999"/>
          </a:xfrm>
          <a:prstGeom prst="rect">
            <a:avLst/>
          </a:prstGeom>
          <a:noFill/>
        </p:spPr>
        <p:txBody>
          <a:bodyPr wrap="none" rtlCol="0">
            <a:spAutoFit/>
          </a:bodyPr>
          <a:lstStyle/>
          <a:p>
            <a:r>
              <a:rPr lang="en-US" altLang="ja-JP" sz="1200">
                <a:latin typeface="Century Gothic" panose="020B0502020202020204" pitchFamily="34" charset="0"/>
              </a:rPr>
              <a:t>Instagram</a:t>
            </a:r>
            <a:endParaRPr kumimoji="1" lang="ja-JP" altLang="en-US" sz="1200">
              <a:latin typeface="Century Gothic" panose="020B0502020202020204" pitchFamily="34" charset="0"/>
            </a:endParaRPr>
          </a:p>
        </p:txBody>
      </p:sp>
      <p:pic>
        <p:nvPicPr>
          <p:cNvPr id="27" name="図 26">
            <a:extLst>
              <a:ext uri="{FF2B5EF4-FFF2-40B4-BE49-F238E27FC236}">
                <a16:creationId xmlns:a16="http://schemas.microsoft.com/office/drawing/2014/main" id="{0B739CDA-5FE2-6BBF-B5CD-6E066312B58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96310" y="277755"/>
            <a:ext cx="504000" cy="504000"/>
          </a:xfrm>
          <a:prstGeom prst="rect">
            <a:avLst/>
          </a:prstGeom>
        </p:spPr>
      </p:pic>
      <p:sp>
        <p:nvSpPr>
          <p:cNvPr id="28" name="テキスト ボックス 27">
            <a:extLst>
              <a:ext uri="{FF2B5EF4-FFF2-40B4-BE49-F238E27FC236}">
                <a16:creationId xmlns:a16="http://schemas.microsoft.com/office/drawing/2014/main" id="{B4CE6F1F-0CFB-C167-1630-BAF7AE4924A2}"/>
              </a:ext>
            </a:extLst>
          </p:cNvPr>
          <p:cNvSpPr txBox="1"/>
          <p:nvPr/>
        </p:nvSpPr>
        <p:spPr>
          <a:xfrm>
            <a:off x="6875871" y="701493"/>
            <a:ext cx="381836" cy="276999"/>
          </a:xfrm>
          <a:prstGeom prst="rect">
            <a:avLst/>
          </a:prstGeom>
          <a:noFill/>
        </p:spPr>
        <p:txBody>
          <a:bodyPr wrap="none" rtlCol="0">
            <a:spAutoFit/>
          </a:bodyPr>
          <a:lstStyle/>
          <a:p>
            <a:r>
              <a:rPr lang="en-US" altLang="ja-JP" sz="1200">
                <a:latin typeface="Century Gothic" panose="020B0502020202020204" pitchFamily="34" charset="0"/>
              </a:rPr>
              <a:t>HP</a:t>
            </a:r>
            <a:endParaRPr kumimoji="1" lang="ja-JP" altLang="en-US" sz="1200">
              <a:latin typeface="Century Gothic" panose="020B0502020202020204" pitchFamily="34" charset="0"/>
            </a:endParaRPr>
          </a:p>
        </p:txBody>
      </p:sp>
      <p:pic>
        <p:nvPicPr>
          <p:cNvPr id="29" name="図 28">
            <a:extLst>
              <a:ext uri="{FF2B5EF4-FFF2-40B4-BE49-F238E27FC236}">
                <a16:creationId xmlns:a16="http://schemas.microsoft.com/office/drawing/2014/main" id="{0DEC9AF1-ADD5-5426-E28C-29D3C7041322}"/>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025" t="8113" r="11106" b="-1"/>
          <a:stretch/>
        </p:blipFill>
        <p:spPr>
          <a:xfrm>
            <a:off x="9085920" y="282578"/>
            <a:ext cx="540000" cy="508167"/>
          </a:xfrm>
          <a:prstGeom prst="rect">
            <a:avLst/>
          </a:prstGeom>
        </p:spPr>
      </p:pic>
      <p:pic>
        <p:nvPicPr>
          <p:cNvPr id="30" name="図 29" descr="QR コード&#10;&#10;自動的に生成された説明">
            <a:extLst>
              <a:ext uri="{FF2B5EF4-FFF2-40B4-BE49-F238E27FC236}">
                <a16:creationId xmlns:a16="http://schemas.microsoft.com/office/drawing/2014/main" id="{A9A8CC16-3502-9F0E-A705-AF61C09F328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524768" y="281525"/>
            <a:ext cx="509299" cy="509299"/>
          </a:xfrm>
          <a:prstGeom prst="rect">
            <a:avLst/>
          </a:prstGeom>
        </p:spPr>
      </p:pic>
      <p:sp>
        <p:nvSpPr>
          <p:cNvPr id="31" name="テキスト ボックス 30">
            <a:extLst>
              <a:ext uri="{FF2B5EF4-FFF2-40B4-BE49-F238E27FC236}">
                <a16:creationId xmlns:a16="http://schemas.microsoft.com/office/drawing/2014/main" id="{56FE14A6-3BC1-4606-46DD-F600B8049E84}"/>
              </a:ext>
            </a:extLst>
          </p:cNvPr>
          <p:cNvSpPr txBox="1"/>
          <p:nvPr/>
        </p:nvSpPr>
        <p:spPr>
          <a:xfrm>
            <a:off x="7542316" y="716655"/>
            <a:ext cx="492863" cy="253916"/>
          </a:xfrm>
          <a:prstGeom prst="rect">
            <a:avLst/>
          </a:prstGeom>
          <a:noFill/>
        </p:spPr>
        <p:txBody>
          <a:bodyPr wrap="square" rtlCol="0">
            <a:spAutoFit/>
          </a:bodyPr>
          <a:lstStyle/>
          <a:p>
            <a:r>
              <a:rPr kumimoji="1" lang="en-US" altLang="ja-JP" sz="1050">
                <a:latin typeface="Century Gothic" panose="020B0502020202020204" pitchFamily="34" charset="0"/>
              </a:rPr>
              <a:t>LINE</a:t>
            </a:r>
            <a:endParaRPr kumimoji="1" lang="ja-JP" altLang="en-US" sz="1050">
              <a:latin typeface="Century Gothic" panose="020B0502020202020204" pitchFamily="34" charset="0"/>
            </a:endParaRPr>
          </a:p>
        </p:txBody>
      </p:sp>
      <p:sp>
        <p:nvSpPr>
          <p:cNvPr id="32" name="テキスト ボックス 31">
            <a:extLst>
              <a:ext uri="{FF2B5EF4-FFF2-40B4-BE49-F238E27FC236}">
                <a16:creationId xmlns:a16="http://schemas.microsoft.com/office/drawing/2014/main" id="{9E494301-C7C1-4D2B-844C-E63CA3407C4F}"/>
              </a:ext>
            </a:extLst>
          </p:cNvPr>
          <p:cNvSpPr txBox="1"/>
          <p:nvPr/>
        </p:nvSpPr>
        <p:spPr>
          <a:xfrm>
            <a:off x="8392558" y="723795"/>
            <a:ext cx="277640" cy="276999"/>
          </a:xfrm>
          <a:prstGeom prst="rect">
            <a:avLst/>
          </a:prstGeom>
          <a:noFill/>
        </p:spPr>
        <p:txBody>
          <a:bodyPr wrap="none" rtlCol="0">
            <a:spAutoFit/>
          </a:bodyPr>
          <a:lstStyle/>
          <a:p>
            <a:r>
              <a:rPr lang="en-US" altLang="ja-JP" sz="1200">
                <a:latin typeface="Century Gothic" panose="020B0502020202020204" pitchFamily="34" charset="0"/>
              </a:rPr>
              <a:t>X</a:t>
            </a:r>
            <a:endParaRPr kumimoji="1" lang="ja-JP" altLang="en-US" sz="1200">
              <a:latin typeface="Century Gothic" panose="020B0502020202020204" pitchFamily="34" charset="0"/>
            </a:endParaRPr>
          </a:p>
        </p:txBody>
      </p:sp>
      <p:sp>
        <p:nvSpPr>
          <p:cNvPr id="33" name="テキスト ボックス 32">
            <a:extLst>
              <a:ext uri="{FF2B5EF4-FFF2-40B4-BE49-F238E27FC236}">
                <a16:creationId xmlns:a16="http://schemas.microsoft.com/office/drawing/2014/main" id="{3C131E5F-7E03-C317-08AB-B534C6AF7394}"/>
              </a:ext>
            </a:extLst>
          </p:cNvPr>
          <p:cNvSpPr txBox="1"/>
          <p:nvPr/>
        </p:nvSpPr>
        <p:spPr>
          <a:xfrm>
            <a:off x="6725611" y="43987"/>
            <a:ext cx="2492990" cy="246221"/>
          </a:xfrm>
          <a:prstGeom prst="rect">
            <a:avLst/>
          </a:prstGeom>
          <a:noFill/>
        </p:spPr>
        <p:txBody>
          <a:bodyPr wrap="none" rtlCol="0">
            <a:spAutoFit/>
          </a:bodyPr>
          <a:lstStyle/>
          <a:p>
            <a:r>
              <a:rPr kumimoji="1" lang="ja-JP" altLang="en-US" sz="1000">
                <a:latin typeface="Century Gothic" panose="020B0502020202020204" pitchFamily="34" charset="0"/>
              </a:rPr>
              <a:t>▶寒川アリーナからのお知らせはこちら</a:t>
            </a:r>
          </a:p>
        </p:txBody>
      </p:sp>
      <p:sp>
        <p:nvSpPr>
          <p:cNvPr id="34" name="正方形/長方形 33">
            <a:extLst>
              <a:ext uri="{FF2B5EF4-FFF2-40B4-BE49-F238E27FC236}">
                <a16:creationId xmlns:a16="http://schemas.microsoft.com/office/drawing/2014/main" id="{BA9B330B-0D02-F762-392E-8D3220CAF043}"/>
              </a:ext>
            </a:extLst>
          </p:cNvPr>
          <p:cNvSpPr/>
          <p:nvPr/>
        </p:nvSpPr>
        <p:spPr>
          <a:xfrm>
            <a:off x="6725611" y="16466"/>
            <a:ext cx="3152349" cy="95410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1495DFA8-D75B-534D-117C-D90FEE344887}"/>
              </a:ext>
            </a:extLst>
          </p:cNvPr>
          <p:cNvSpPr txBox="1"/>
          <p:nvPr/>
        </p:nvSpPr>
        <p:spPr>
          <a:xfrm>
            <a:off x="44359" y="1318569"/>
            <a:ext cx="3823483" cy="563552"/>
          </a:xfrm>
          <a:prstGeom prst="rect">
            <a:avLst/>
          </a:prstGeom>
          <a:noFill/>
        </p:spPr>
        <p:txBody>
          <a:bodyPr wrap="none" rtlCol="0">
            <a:spAutoFit/>
          </a:bodyPr>
          <a:lstStyle/>
          <a:p>
            <a:r>
              <a:rPr lang="ja-JP" altLang="en-US" sz="1662" b="1" dirty="0">
                <a:latin typeface="Century Gothic" panose="020B0502020202020204" pitchFamily="34" charset="0"/>
              </a:rPr>
              <a:t>月払い制</a:t>
            </a:r>
            <a:r>
              <a:rPr lang="ja-JP" altLang="en-US" sz="1385" dirty="0">
                <a:latin typeface="Century Gothic" panose="020B0502020202020204" pitchFamily="34" charset="0"/>
              </a:rPr>
              <a:t>  </a:t>
            </a:r>
            <a:r>
              <a:rPr lang="en-US" altLang="ja-JP" sz="1246" dirty="0">
                <a:latin typeface="Century Gothic" panose="020B0502020202020204" pitchFamily="34" charset="0"/>
              </a:rPr>
              <a:t>(</a:t>
            </a:r>
            <a:r>
              <a:rPr lang="ja-JP" altLang="en-US" sz="1246" dirty="0">
                <a:latin typeface="Century Gothic" panose="020B0502020202020204" pitchFamily="34" charset="0"/>
              </a:rPr>
              <a:t>税込</a:t>
            </a:r>
            <a:r>
              <a:rPr lang="en-US" altLang="ja-JP" sz="1246" dirty="0">
                <a:latin typeface="Century Gothic" panose="020B0502020202020204" pitchFamily="34" charset="0"/>
              </a:rPr>
              <a:t>)</a:t>
            </a:r>
            <a:r>
              <a:rPr lang="ja-JP" altLang="en-US" sz="1246" dirty="0">
                <a:latin typeface="Century Gothic" panose="020B0502020202020204" pitchFamily="34" charset="0"/>
              </a:rPr>
              <a:t>　</a:t>
            </a:r>
            <a:r>
              <a:rPr lang="en-US" altLang="ja-JP" sz="1600" b="1" dirty="0">
                <a:latin typeface="Century Gothic" panose="020B0502020202020204" pitchFamily="34" charset="0"/>
              </a:rPr>
              <a:t>1</a:t>
            </a:r>
            <a:r>
              <a:rPr lang="ja-JP" altLang="en-US" sz="1400" b="1" dirty="0">
                <a:latin typeface="Century Gothic" panose="020B0502020202020204" pitchFamily="34" charset="0"/>
              </a:rPr>
              <a:t>回参加 </a:t>
            </a:r>
            <a:r>
              <a:rPr lang="en-US" altLang="ja-JP" sz="1400" b="1" dirty="0">
                <a:latin typeface="Century Gothic" panose="020B0502020202020204" pitchFamily="34" charset="0"/>
              </a:rPr>
              <a:t>990</a:t>
            </a:r>
            <a:r>
              <a:rPr lang="ja-JP" altLang="en-US" sz="1400" b="1" dirty="0">
                <a:latin typeface="Century Gothic" panose="020B0502020202020204" pitchFamily="34" charset="0"/>
              </a:rPr>
              <a:t>円</a:t>
            </a:r>
            <a:endParaRPr lang="en-US" altLang="ja-JP" sz="1400" b="1" dirty="0">
              <a:latin typeface="Century Gothic" panose="020B0502020202020204" pitchFamily="34" charset="0"/>
            </a:endParaRPr>
          </a:p>
          <a:p>
            <a:r>
              <a:rPr lang="ja-JP" altLang="en-US" sz="1400" b="1" dirty="0">
                <a:latin typeface="Century Gothic" panose="020B0502020202020204" pitchFamily="34" charset="0"/>
              </a:rPr>
              <a:t>月</a:t>
            </a:r>
            <a:r>
              <a:rPr lang="en-US" altLang="ja-JP" sz="1400" b="1" dirty="0">
                <a:latin typeface="Century Gothic" panose="020B0502020202020204" pitchFamily="34" charset="0"/>
              </a:rPr>
              <a:t>2</a:t>
            </a:r>
            <a:r>
              <a:rPr lang="ja-JP" altLang="en-US" sz="1400" b="1" dirty="0">
                <a:latin typeface="Century Gothic" panose="020B0502020202020204" pitchFamily="34" charset="0"/>
              </a:rPr>
              <a:t>回</a:t>
            </a:r>
            <a:r>
              <a:rPr lang="en-US" altLang="ja-JP" sz="1400" b="1" dirty="0">
                <a:latin typeface="Century Gothic" panose="020B0502020202020204" pitchFamily="34" charset="0"/>
              </a:rPr>
              <a:t>1,650</a:t>
            </a:r>
            <a:r>
              <a:rPr lang="ja-JP" altLang="en-US" sz="1400" b="1" dirty="0">
                <a:latin typeface="Century Gothic" panose="020B0502020202020204" pitchFamily="34" charset="0"/>
              </a:rPr>
              <a:t>円　月</a:t>
            </a:r>
            <a:r>
              <a:rPr lang="en-US" altLang="ja-JP" sz="1400" b="1" dirty="0">
                <a:latin typeface="Century Gothic" panose="020B0502020202020204" pitchFamily="34" charset="0"/>
              </a:rPr>
              <a:t>4</a:t>
            </a:r>
            <a:r>
              <a:rPr lang="ja-JP" altLang="en-US" sz="1400" b="1" dirty="0">
                <a:latin typeface="Century Gothic" panose="020B0502020202020204" pitchFamily="34" charset="0"/>
              </a:rPr>
              <a:t>回</a:t>
            </a:r>
            <a:r>
              <a:rPr lang="en-US" altLang="ja-JP" sz="1400" b="1" dirty="0">
                <a:latin typeface="Century Gothic" panose="020B0502020202020204" pitchFamily="34" charset="0"/>
              </a:rPr>
              <a:t>3,300</a:t>
            </a:r>
            <a:r>
              <a:rPr lang="ja-JP" altLang="en-US" sz="1400" b="1" dirty="0">
                <a:latin typeface="Century Gothic" panose="020B0502020202020204" pitchFamily="34" charset="0"/>
              </a:rPr>
              <a:t>円　月</a:t>
            </a:r>
            <a:r>
              <a:rPr lang="en-US" altLang="ja-JP" sz="1400" b="1" dirty="0">
                <a:latin typeface="Century Gothic" panose="020B0502020202020204" pitchFamily="34" charset="0"/>
              </a:rPr>
              <a:t>5</a:t>
            </a:r>
            <a:r>
              <a:rPr lang="ja-JP" altLang="en-US" sz="1400" b="1" dirty="0">
                <a:latin typeface="Century Gothic" panose="020B0502020202020204" pitchFamily="34" charset="0"/>
              </a:rPr>
              <a:t>回</a:t>
            </a:r>
            <a:r>
              <a:rPr lang="en-US" altLang="ja-JP" sz="1400" b="1" dirty="0">
                <a:latin typeface="Century Gothic" panose="020B0502020202020204" pitchFamily="34" charset="0"/>
              </a:rPr>
              <a:t>4,125</a:t>
            </a:r>
            <a:r>
              <a:rPr lang="ja-JP" altLang="en-US" sz="1400" b="1" dirty="0">
                <a:latin typeface="Century Gothic" panose="020B0502020202020204" pitchFamily="34" charset="0"/>
              </a:rPr>
              <a:t>円</a:t>
            </a:r>
          </a:p>
        </p:txBody>
      </p:sp>
      <p:graphicFrame>
        <p:nvGraphicFramePr>
          <p:cNvPr id="8" name="表 7">
            <a:extLst>
              <a:ext uri="{FF2B5EF4-FFF2-40B4-BE49-F238E27FC236}">
                <a16:creationId xmlns:a16="http://schemas.microsoft.com/office/drawing/2014/main" id="{15CB9597-C5EB-CB8A-920D-496CC3CE2F71}"/>
              </a:ext>
            </a:extLst>
          </p:cNvPr>
          <p:cNvGraphicFramePr>
            <a:graphicFrameLocks noGrp="1"/>
          </p:cNvGraphicFramePr>
          <p:nvPr/>
        </p:nvGraphicFramePr>
        <p:xfrm>
          <a:off x="157250" y="1952506"/>
          <a:ext cx="4520132" cy="4825116"/>
        </p:xfrm>
        <a:graphic>
          <a:graphicData uri="http://schemas.openxmlformats.org/drawingml/2006/table">
            <a:tbl>
              <a:tblPr>
                <a:tableStyleId>{5C22544A-7EE6-4342-B048-85BDC9FD1C3A}</a:tableStyleId>
              </a:tblPr>
              <a:tblGrid>
                <a:gridCol w="651482">
                  <a:extLst>
                    <a:ext uri="{9D8B030D-6E8A-4147-A177-3AD203B41FA5}">
                      <a16:colId xmlns:a16="http://schemas.microsoft.com/office/drawing/2014/main" val="3760274589"/>
                    </a:ext>
                  </a:extLst>
                </a:gridCol>
                <a:gridCol w="773730">
                  <a:extLst>
                    <a:ext uri="{9D8B030D-6E8A-4147-A177-3AD203B41FA5}">
                      <a16:colId xmlns:a16="http://schemas.microsoft.com/office/drawing/2014/main" val="3908451718"/>
                    </a:ext>
                  </a:extLst>
                </a:gridCol>
                <a:gridCol w="773730">
                  <a:extLst>
                    <a:ext uri="{9D8B030D-6E8A-4147-A177-3AD203B41FA5}">
                      <a16:colId xmlns:a16="http://schemas.microsoft.com/office/drawing/2014/main" val="4268727486"/>
                    </a:ext>
                  </a:extLst>
                </a:gridCol>
                <a:gridCol w="773730">
                  <a:extLst>
                    <a:ext uri="{9D8B030D-6E8A-4147-A177-3AD203B41FA5}">
                      <a16:colId xmlns:a16="http://schemas.microsoft.com/office/drawing/2014/main" val="102979455"/>
                    </a:ext>
                  </a:extLst>
                </a:gridCol>
                <a:gridCol w="773730">
                  <a:extLst>
                    <a:ext uri="{9D8B030D-6E8A-4147-A177-3AD203B41FA5}">
                      <a16:colId xmlns:a16="http://schemas.microsoft.com/office/drawing/2014/main" val="3794878225"/>
                    </a:ext>
                  </a:extLst>
                </a:gridCol>
                <a:gridCol w="773730">
                  <a:extLst>
                    <a:ext uri="{9D8B030D-6E8A-4147-A177-3AD203B41FA5}">
                      <a16:colId xmlns:a16="http://schemas.microsoft.com/office/drawing/2014/main" val="1880823374"/>
                    </a:ext>
                  </a:extLst>
                </a:gridCol>
              </a:tblGrid>
              <a:tr h="253666">
                <a:tc>
                  <a:txBody>
                    <a:bodyPr/>
                    <a:lstStyle/>
                    <a:p>
                      <a:pPr algn="ctr"/>
                      <a:r>
                        <a:rPr kumimoji="1" lang="ja-JP" altLang="en-US" sz="1600">
                          <a:latin typeface="Century Gothic" panose="020B0502020202020204" pitchFamily="34" charset="0"/>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5">
                  <a:txBody>
                    <a:bodyPr/>
                    <a:lstStyle/>
                    <a:p>
                      <a:pPr algn="ctr"/>
                      <a:r>
                        <a:rPr kumimoji="1" lang="ja-JP" altLang="en-US" sz="1600">
                          <a:latin typeface="Century Gothic" panose="020B0502020202020204" pitchFamily="34" charset="0"/>
                        </a:rPr>
                        <a:t>開催日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pPr algn="ctr"/>
                      <a:endParaRPr kumimoji="1" lang="ja-JP" altLang="en-US" sz="160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795242"/>
                  </a:ext>
                </a:extLst>
              </a:tr>
              <a:tr h="374153">
                <a:tc>
                  <a:txBody>
                    <a:bodyPr/>
                    <a:lstStyle/>
                    <a:p>
                      <a:pPr algn="ctr"/>
                      <a:r>
                        <a:rPr kumimoji="1" lang="en-US" altLang="ja-JP" sz="1600" b="1">
                          <a:latin typeface="Century Gothic" panose="020B050202020202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4/2</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4/9</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4/16</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4/23</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4/30</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extLst>
                  <a:ext uri="{0D108BD9-81ED-4DB2-BD59-A6C34878D82A}">
                    <a16:rowId xmlns:a16="http://schemas.microsoft.com/office/drawing/2014/main" val="2646799734"/>
                  </a:ext>
                </a:extLst>
              </a:tr>
              <a:tr h="374153">
                <a:tc>
                  <a:txBody>
                    <a:bodyPr/>
                    <a:lstStyle/>
                    <a:p>
                      <a:pPr algn="ctr"/>
                      <a:r>
                        <a:rPr kumimoji="1" lang="en-US" altLang="ja-JP" sz="1600" b="1">
                          <a:latin typeface="Century Gothic" panose="020B0502020202020204" pitchFamily="34" charset="0"/>
                        </a:rPr>
                        <a:t>5</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5/7</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5/14</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5/21</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5/28</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1410541537"/>
                  </a:ext>
                </a:extLst>
              </a:tr>
              <a:tr h="374153">
                <a:tc>
                  <a:txBody>
                    <a:bodyPr/>
                    <a:lstStyle/>
                    <a:p>
                      <a:pPr algn="ctr"/>
                      <a:r>
                        <a:rPr kumimoji="1" lang="en-US" altLang="ja-JP" sz="1600" b="1">
                          <a:latin typeface="Century Gothic" panose="020B0502020202020204" pitchFamily="34" charset="0"/>
                        </a:rPr>
                        <a:t>6</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6/4</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6/11</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6/18</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6/25</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3206815299"/>
                  </a:ext>
                </a:extLst>
              </a:tr>
              <a:tr h="374153">
                <a:tc>
                  <a:txBody>
                    <a:bodyPr/>
                    <a:lstStyle/>
                    <a:p>
                      <a:pPr algn="ctr"/>
                      <a:r>
                        <a:rPr kumimoji="1" lang="en-US" altLang="ja-JP" sz="1600" b="1">
                          <a:latin typeface="Century Gothic" panose="020B0502020202020204" pitchFamily="34" charset="0"/>
                        </a:rPr>
                        <a:t>7</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7/2</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7/9</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7/16</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7/30</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3419670693"/>
                  </a:ext>
                </a:extLst>
              </a:tr>
              <a:tr h="374153">
                <a:tc>
                  <a:txBody>
                    <a:bodyPr/>
                    <a:lstStyle/>
                    <a:p>
                      <a:pPr algn="ctr"/>
                      <a:r>
                        <a:rPr kumimoji="1" lang="en-US" altLang="ja-JP" sz="1600" b="1">
                          <a:latin typeface="Century Gothic" panose="020B0502020202020204" pitchFamily="34" charset="0"/>
                        </a:rPr>
                        <a:t>8</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8/20</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8/27</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tc>
                  <a:txBody>
                    <a:bodyPr/>
                    <a:lstStyle/>
                    <a:p>
                      <a:pPr algn="ct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3816473598"/>
                  </a:ext>
                </a:extLst>
              </a:tr>
              <a:tr h="374153">
                <a:tc>
                  <a:txBody>
                    <a:bodyPr/>
                    <a:lstStyle/>
                    <a:p>
                      <a:pPr algn="ctr"/>
                      <a:r>
                        <a:rPr kumimoji="1" lang="en-US" altLang="ja-JP" sz="1600" b="1">
                          <a:latin typeface="Century Gothic" panose="020B0502020202020204" pitchFamily="34" charset="0"/>
                        </a:rPr>
                        <a:t>9</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9/3</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9/10</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ja-JP" sz="1600">
                          <a:solidFill>
                            <a:schemeClr val="tx1"/>
                          </a:solidFill>
                          <a:latin typeface="Century Gothic"/>
                        </a:rPr>
                        <a:t>9/17</a:t>
                      </a:r>
                      <a:endParaRPr kumimoji="1" lang="en-US" altLang="ja-JP"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ja-JP" sz="1600">
                          <a:solidFill>
                            <a:schemeClr val="tx1"/>
                          </a:solidFill>
                          <a:latin typeface="Century Gothic"/>
                        </a:rPr>
                        <a:t>9/24</a:t>
                      </a:r>
                      <a:endParaRPr kumimoji="1" lang="en-US" altLang="ja-JP"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1455727690"/>
                  </a:ext>
                </a:extLst>
              </a:tr>
              <a:tr h="374153">
                <a:tc>
                  <a:txBody>
                    <a:bodyPr/>
                    <a:lstStyle/>
                    <a:p>
                      <a:pPr algn="ctr"/>
                      <a:r>
                        <a:rPr kumimoji="1" lang="en-US" altLang="ja-JP" sz="1600" b="1">
                          <a:latin typeface="Century Gothic" panose="020B0502020202020204" pitchFamily="34" charset="0"/>
                        </a:rPr>
                        <a:t>10</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10/1</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a:solidFill>
                            <a:schemeClr val="tx1"/>
                          </a:solidFill>
                          <a:latin typeface="Century Gothic"/>
                        </a:rPr>
                        <a:t>10/8</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10/15</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r>
                        <a:rPr lang="ja-JP" altLang="en-US" sz="1600">
                          <a:solidFill>
                            <a:schemeClr val="tx1"/>
                          </a:solidFill>
                          <a:latin typeface="Century Gothic"/>
                        </a:rPr>
                        <a:t>10/22</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r>
                        <a:rPr lang="ja-JP" altLang="en-US" sz="1600" b="0">
                          <a:solidFill>
                            <a:schemeClr val="tx1"/>
                          </a:solidFill>
                          <a:latin typeface="Century Gothic"/>
                        </a:rPr>
                        <a:t>10/29</a:t>
                      </a:r>
                      <a:endParaRPr kumimoji="1" lang="ja-JP" altLang="en-US" sz="1600" b="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4187340496"/>
                  </a:ext>
                </a:extLst>
              </a:tr>
              <a:tr h="374153">
                <a:tc>
                  <a:txBody>
                    <a:bodyPr/>
                    <a:lstStyle/>
                    <a:p>
                      <a:pPr algn="ctr"/>
                      <a:r>
                        <a:rPr kumimoji="1" lang="en-US" altLang="ja-JP" sz="1600" b="1">
                          <a:latin typeface="Century Gothic" panose="020B0502020202020204" pitchFamily="34" charset="0"/>
                        </a:rPr>
                        <a:t>11</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a:solidFill>
                            <a:schemeClr val="tx1"/>
                          </a:solidFill>
                          <a:latin typeface="Century Gothic"/>
                        </a:rPr>
                        <a:t>11/5</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11/12</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11/19</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11/26</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834352996"/>
                  </a:ext>
                </a:extLst>
              </a:tr>
              <a:tr h="374153">
                <a:tc>
                  <a:txBody>
                    <a:bodyPr/>
                    <a:lstStyle/>
                    <a:p>
                      <a:pPr algn="ctr"/>
                      <a:r>
                        <a:rPr kumimoji="1" lang="en-US" altLang="ja-JP" sz="1600" b="1">
                          <a:latin typeface="Century Gothic" panose="020B0502020202020204" pitchFamily="34" charset="0"/>
                        </a:rPr>
                        <a:t>12</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12/3</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12/10</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12/17</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12/24</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4127168080"/>
                  </a:ext>
                </a:extLst>
              </a:tr>
              <a:tr h="374153">
                <a:tc>
                  <a:txBody>
                    <a:bodyPr/>
                    <a:lstStyle/>
                    <a:p>
                      <a:pPr algn="ctr"/>
                      <a:r>
                        <a:rPr kumimoji="1" lang="en-US" altLang="ja-JP" sz="1600" b="1">
                          <a:latin typeface="Century Gothic" panose="020B0502020202020204" pitchFamily="34" charset="0"/>
                        </a:rPr>
                        <a:t>1</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1/7</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1/14</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1/21</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1/28</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3995985347"/>
                  </a:ext>
                </a:extLst>
              </a:tr>
              <a:tr h="374153">
                <a:tc>
                  <a:txBody>
                    <a:bodyPr/>
                    <a:lstStyle/>
                    <a:p>
                      <a:pPr algn="ctr"/>
                      <a:r>
                        <a:rPr kumimoji="1" lang="en-US" altLang="ja-JP" sz="1600" b="1">
                          <a:latin typeface="Century Gothic" panose="020B0502020202020204" pitchFamily="34" charset="0"/>
                        </a:rPr>
                        <a:t>2</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2/4</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b="1" dirty="0">
                          <a:solidFill>
                            <a:schemeClr val="tx1"/>
                          </a:solidFill>
                          <a:latin typeface="Century Gothic"/>
                        </a:rPr>
                        <a:t>2/11</a:t>
                      </a:r>
                      <a:endParaRPr kumimoji="1" lang="ja-JP" altLang="en-US" sz="16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2/18</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2/25</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3238640243"/>
                  </a:ext>
                </a:extLst>
              </a:tr>
              <a:tr h="374153">
                <a:tc>
                  <a:txBody>
                    <a:bodyPr/>
                    <a:lstStyle/>
                    <a:p>
                      <a:pPr algn="ctr"/>
                      <a:r>
                        <a:rPr kumimoji="1" lang="en-US" altLang="ja-JP" sz="1600" b="1">
                          <a:latin typeface="Century Gothic" panose="020B0502020202020204" pitchFamily="34" charset="0"/>
                        </a:rPr>
                        <a:t>3</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3/4</a:t>
                      </a:r>
                      <a:endParaRPr kumimoji="1" lang="ja-JP" altLang="en-US" sz="1600">
                        <a:solidFill>
                          <a:schemeClr val="tx1"/>
                        </a:solidFill>
                        <a:latin typeface="Century Gothic"/>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b="0" dirty="0">
                          <a:solidFill>
                            <a:schemeClr val="tx1"/>
                          </a:solidFill>
                          <a:latin typeface="Century Gothic"/>
                        </a:rPr>
                        <a:t>3/11</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3/18</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3/25</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1073437305"/>
                  </a:ext>
                </a:extLst>
              </a:tr>
            </a:tbl>
          </a:graphicData>
        </a:graphic>
      </p:graphicFrame>
    </p:spTree>
    <p:extLst>
      <p:ext uri="{BB962C8B-B14F-4D97-AF65-F5344CB8AC3E}">
        <p14:creationId xmlns:p14="http://schemas.microsoft.com/office/powerpoint/2010/main" val="1386437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テキスト ボックス 35"/>
          <p:cNvSpPr txBox="1"/>
          <p:nvPr/>
        </p:nvSpPr>
        <p:spPr>
          <a:xfrm>
            <a:off x="-70894" y="917"/>
            <a:ext cx="4217821" cy="369332"/>
          </a:xfrm>
          <a:prstGeom prst="rect">
            <a:avLst/>
          </a:prstGeom>
          <a:noFill/>
        </p:spPr>
        <p:txBody>
          <a:bodyPr wrap="none" rtlCol="0">
            <a:spAutoFit/>
          </a:bodyPr>
          <a:lstStyle/>
          <a:p>
            <a:pPr algn="ctr"/>
            <a:r>
              <a:rPr lang="en-US" altLang="ja-JP" dirty="0">
                <a:latin typeface="Century Gothic" panose="020B0502020202020204" pitchFamily="34" charset="0"/>
              </a:rPr>
              <a:t>2026</a:t>
            </a:r>
            <a:r>
              <a:rPr lang="ja-JP" altLang="en-US" dirty="0">
                <a:latin typeface="Century Gothic" panose="020B0502020202020204" pitchFamily="34" charset="0"/>
              </a:rPr>
              <a:t>年度年間開催予定表　</a:t>
            </a:r>
            <a:r>
              <a:rPr lang="en-US" altLang="ja-JP" sz="1400" dirty="0">
                <a:latin typeface="Century Gothic" panose="020B0502020202020204" pitchFamily="34" charset="0"/>
              </a:rPr>
              <a:t>2026/2/13</a:t>
            </a:r>
            <a:r>
              <a:rPr lang="ja-JP" altLang="en-US" sz="1400" dirty="0">
                <a:latin typeface="Century Gothic" panose="020B0502020202020204" pitchFamily="34" charset="0"/>
              </a:rPr>
              <a:t>現在</a:t>
            </a:r>
          </a:p>
        </p:txBody>
      </p:sp>
      <p:sp>
        <p:nvSpPr>
          <p:cNvPr id="22" name="テキスト ボックス 21"/>
          <p:cNvSpPr txBox="1"/>
          <p:nvPr/>
        </p:nvSpPr>
        <p:spPr>
          <a:xfrm>
            <a:off x="0" y="322667"/>
            <a:ext cx="4608954" cy="523220"/>
          </a:xfrm>
          <a:prstGeom prst="rect">
            <a:avLst/>
          </a:prstGeom>
          <a:noFill/>
        </p:spPr>
        <p:txBody>
          <a:bodyPr wrap="none" rtlCol="0">
            <a:spAutoFit/>
          </a:bodyPr>
          <a:lstStyle/>
          <a:p>
            <a:r>
              <a:rPr lang="ja-JP" altLang="en-US" sz="2492" b="1" dirty="0">
                <a:latin typeface="Century Gothic" panose="020B0502020202020204" pitchFamily="34" charset="0"/>
              </a:rPr>
              <a:t>金</a:t>
            </a:r>
            <a:r>
              <a:rPr lang="ja-JP" altLang="en-US" sz="2000" b="1" dirty="0">
                <a:latin typeface="Century Gothic" panose="020B0502020202020204" pitchFamily="34" charset="0"/>
              </a:rPr>
              <a:t>曜日</a:t>
            </a:r>
            <a:r>
              <a:rPr lang="ja-JP" altLang="en-US" sz="2492" b="1" dirty="0">
                <a:latin typeface="Century Gothic" panose="020B0502020202020204" pitchFamily="34" charset="0"/>
              </a:rPr>
              <a:t> 定期教室　</a:t>
            </a:r>
            <a:r>
              <a:rPr kumimoji="1" lang="en-US" altLang="ja-JP" sz="2800" dirty="0">
                <a:latin typeface="Century Gothic" panose="020B0502020202020204" pitchFamily="34" charset="0"/>
              </a:rPr>
              <a:t>15:30-18:50</a:t>
            </a:r>
            <a:endParaRPr kumimoji="1" lang="ja-JP" altLang="en-US" sz="2800" dirty="0">
              <a:latin typeface="Century Gothic" panose="020B0502020202020204" pitchFamily="34" charset="0"/>
            </a:endParaRPr>
          </a:p>
        </p:txBody>
      </p:sp>
      <p:sp>
        <p:nvSpPr>
          <p:cNvPr id="12" name="テキスト ボックス 11"/>
          <p:cNvSpPr txBox="1"/>
          <p:nvPr/>
        </p:nvSpPr>
        <p:spPr>
          <a:xfrm>
            <a:off x="472084" y="789283"/>
            <a:ext cx="3712876" cy="584775"/>
          </a:xfrm>
          <a:prstGeom prst="rect">
            <a:avLst/>
          </a:prstGeom>
          <a:noFill/>
        </p:spPr>
        <p:txBody>
          <a:bodyPr wrap="none" rtlCol="0">
            <a:spAutoFit/>
          </a:bodyPr>
          <a:lstStyle/>
          <a:p>
            <a:r>
              <a:rPr lang="en-US" altLang="ja-JP" sz="3200" b="1" dirty="0">
                <a:latin typeface="Century Gothic" panose="020B0502020202020204" pitchFamily="34" charset="0"/>
              </a:rPr>
              <a:t>HIPHOP</a:t>
            </a:r>
            <a:r>
              <a:rPr lang="ja-JP" altLang="en-US" sz="3200" b="1" dirty="0"/>
              <a:t>ダンス教室</a:t>
            </a:r>
          </a:p>
        </p:txBody>
      </p:sp>
      <p:sp>
        <p:nvSpPr>
          <p:cNvPr id="2" name="テキスト ボックス 1">
            <a:extLst>
              <a:ext uri="{FF2B5EF4-FFF2-40B4-BE49-F238E27FC236}">
                <a16:creationId xmlns:a16="http://schemas.microsoft.com/office/drawing/2014/main" id="{B7C9D41A-EE3B-A272-6875-B72180855D13}"/>
              </a:ext>
            </a:extLst>
          </p:cNvPr>
          <p:cNvSpPr txBox="1"/>
          <p:nvPr/>
        </p:nvSpPr>
        <p:spPr>
          <a:xfrm>
            <a:off x="4954693" y="6223624"/>
            <a:ext cx="1980029" cy="553998"/>
          </a:xfrm>
          <a:prstGeom prst="rect">
            <a:avLst/>
          </a:prstGeom>
          <a:noFill/>
        </p:spPr>
        <p:txBody>
          <a:bodyPr wrap="none" rtlCol="0">
            <a:spAutoFit/>
          </a:bodyPr>
          <a:lstStyle/>
          <a:p>
            <a:r>
              <a:rPr lang="ja-JP" altLang="en-US" sz="1000" dirty="0">
                <a:latin typeface="Century Gothic" panose="020B0502020202020204" pitchFamily="34" charset="0"/>
              </a:rPr>
              <a:t>▶お問合せ・お申込みはこちら</a:t>
            </a:r>
            <a:endParaRPr lang="en-US" altLang="ja-JP" sz="1000" dirty="0">
              <a:latin typeface="Century Gothic" panose="020B0502020202020204" pitchFamily="34" charset="0"/>
            </a:endParaRPr>
          </a:p>
          <a:p>
            <a:r>
              <a:rPr lang="ja-JP" altLang="en-US" sz="1000" dirty="0">
                <a:latin typeface="Century Gothic" panose="020B0502020202020204" pitchFamily="34" charset="0"/>
              </a:rPr>
              <a:t>シンコースポーツ寒川アリーナ</a:t>
            </a:r>
            <a:endParaRPr lang="en-US" altLang="ja-JP" sz="1000" dirty="0">
              <a:latin typeface="Century Gothic" panose="020B0502020202020204" pitchFamily="34" charset="0"/>
            </a:endParaRPr>
          </a:p>
          <a:p>
            <a:pPr algn="ctr"/>
            <a:r>
              <a:rPr lang="en-US" altLang="ja-JP" sz="1000" dirty="0">
                <a:latin typeface="Century Gothic" panose="020B0502020202020204" pitchFamily="34" charset="0"/>
              </a:rPr>
              <a:t>Tel.0467-75-1005</a:t>
            </a:r>
            <a:endParaRPr lang="ja-JP" altLang="en-US" sz="1000" dirty="0">
              <a:latin typeface="Century Gothic" panose="020B0502020202020204" pitchFamily="34" charset="0"/>
            </a:endParaRPr>
          </a:p>
        </p:txBody>
      </p:sp>
      <p:sp>
        <p:nvSpPr>
          <p:cNvPr id="4" name="テキスト ボックス 3">
            <a:extLst>
              <a:ext uri="{FF2B5EF4-FFF2-40B4-BE49-F238E27FC236}">
                <a16:creationId xmlns:a16="http://schemas.microsoft.com/office/drawing/2014/main" id="{E8FF2C3A-2FF1-2CB0-CD10-C0A9F71B59BB}"/>
              </a:ext>
            </a:extLst>
          </p:cNvPr>
          <p:cNvSpPr txBox="1"/>
          <p:nvPr/>
        </p:nvSpPr>
        <p:spPr>
          <a:xfrm>
            <a:off x="7513211" y="4963658"/>
            <a:ext cx="2364750" cy="1738938"/>
          </a:xfrm>
          <a:prstGeom prst="rect">
            <a:avLst/>
          </a:prstGeom>
          <a:noFill/>
        </p:spPr>
        <p:txBody>
          <a:bodyPr wrap="none" rtlCol="0">
            <a:spAutoFit/>
          </a:bodyPr>
          <a:lstStyle/>
          <a:p>
            <a:r>
              <a:rPr lang="ja-JP" altLang="en-US" sz="1400" b="1" u="sng" dirty="0">
                <a:latin typeface="Century Gothic" panose="020B0502020202020204" pitchFamily="34" charset="0"/>
              </a:rPr>
              <a:t>▷教室情報　　　　　　　</a:t>
            </a:r>
            <a:endParaRPr lang="en-US" altLang="ja-JP" sz="1200" u="sng" dirty="0">
              <a:latin typeface="Century Gothic" panose="020B0502020202020204" pitchFamily="34" charset="0"/>
            </a:endParaRPr>
          </a:p>
          <a:p>
            <a:r>
              <a:rPr lang="ja-JP" altLang="en-US" sz="1200" b="1" dirty="0">
                <a:latin typeface="Century Gothic" panose="020B0502020202020204" pitchFamily="34" charset="0"/>
              </a:rPr>
              <a:t>　会場</a:t>
            </a:r>
            <a:r>
              <a:rPr lang="ja-JP" altLang="en-US" sz="1200" dirty="0">
                <a:latin typeface="Century Gothic" panose="020B0502020202020204" pitchFamily="34" charset="0"/>
              </a:rPr>
              <a:t>　</a:t>
            </a:r>
            <a:r>
              <a:rPr lang="en-US" altLang="ja-JP" sz="1200" dirty="0">
                <a:latin typeface="Century Gothic" panose="020B0502020202020204" pitchFamily="34" charset="0"/>
              </a:rPr>
              <a:t>1F</a:t>
            </a:r>
            <a:r>
              <a:rPr lang="ja-JP" altLang="en-US" sz="1200" dirty="0">
                <a:latin typeface="Century Gothic" panose="020B0502020202020204" pitchFamily="34" charset="0"/>
              </a:rPr>
              <a:t> 多目的室</a:t>
            </a:r>
            <a:endParaRPr lang="en-US" altLang="ja-JP" sz="1200" dirty="0">
              <a:latin typeface="Century Gothic" panose="020B0502020202020204" pitchFamily="34" charset="0"/>
            </a:endParaRPr>
          </a:p>
          <a:p>
            <a:r>
              <a:rPr lang="ja-JP" altLang="en-US" sz="1200" b="1" dirty="0">
                <a:latin typeface="Century Gothic" panose="020B0502020202020204" pitchFamily="34" charset="0"/>
              </a:rPr>
              <a:t>　定員</a:t>
            </a:r>
            <a:r>
              <a:rPr lang="ja-JP" altLang="en-US" sz="1200" dirty="0">
                <a:latin typeface="Century Gothic" panose="020B0502020202020204" pitchFamily="34" charset="0"/>
              </a:rPr>
              <a:t>　各クラス</a:t>
            </a:r>
            <a:r>
              <a:rPr lang="en-US" altLang="ja-JP" sz="1200" dirty="0">
                <a:latin typeface="Century Gothic" panose="020B0502020202020204" pitchFamily="34" charset="0"/>
              </a:rPr>
              <a:t>15</a:t>
            </a:r>
            <a:r>
              <a:rPr lang="ja-JP" altLang="en-US" sz="1200" dirty="0">
                <a:latin typeface="Century Gothic" panose="020B0502020202020204" pitchFamily="34" charset="0"/>
              </a:rPr>
              <a:t>名</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　</a:t>
            </a:r>
            <a:r>
              <a:rPr lang="ja-JP" altLang="en-US" sz="1200" b="1" dirty="0">
                <a:latin typeface="Century Gothic" panose="020B0502020202020204" pitchFamily="34" charset="0"/>
              </a:rPr>
              <a:t>対象</a:t>
            </a:r>
            <a:r>
              <a:rPr lang="ja-JP" altLang="en-US" sz="1200" dirty="0">
                <a:latin typeface="Century Gothic" panose="020B0502020202020204" pitchFamily="34" charset="0"/>
              </a:rPr>
              <a:t>　初・中級：小学生</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　　　　上級：小学生以上</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　</a:t>
            </a:r>
            <a:r>
              <a:rPr lang="ja-JP" altLang="en-US" sz="1200" b="1" dirty="0">
                <a:latin typeface="Century Gothic" panose="020B0502020202020204" pitchFamily="34" charset="0"/>
              </a:rPr>
              <a:t>講師</a:t>
            </a:r>
            <a:r>
              <a:rPr lang="ja-JP" altLang="en-US" sz="1200" dirty="0">
                <a:latin typeface="Century Gothic" panose="020B0502020202020204" pitchFamily="34" charset="0"/>
              </a:rPr>
              <a:t>　</a:t>
            </a:r>
            <a:r>
              <a:rPr lang="en-US" altLang="ja-JP" sz="1200" b="1" dirty="0">
                <a:latin typeface="Century Gothic" panose="020B0502020202020204" pitchFamily="34" charset="0"/>
              </a:rPr>
              <a:t>Mizuho</a:t>
            </a:r>
            <a:r>
              <a:rPr lang="en-US" altLang="ja-JP" sz="1200" dirty="0">
                <a:latin typeface="Century Gothic" panose="020B0502020202020204" pitchFamily="34" charset="0"/>
              </a:rPr>
              <a:t>(</a:t>
            </a:r>
            <a:r>
              <a:rPr lang="ja-JP" altLang="en-US" sz="1200" dirty="0">
                <a:latin typeface="Century Gothic" panose="020B0502020202020204" pitchFamily="34" charset="0"/>
              </a:rPr>
              <a:t>ジオスポーツ</a:t>
            </a:r>
            <a:r>
              <a:rPr lang="en-US" altLang="ja-JP" sz="1200" dirty="0">
                <a:latin typeface="Century Gothic" panose="020B0502020202020204" pitchFamily="34" charset="0"/>
              </a:rPr>
              <a:t>)</a:t>
            </a:r>
          </a:p>
          <a:p>
            <a:r>
              <a:rPr lang="ja-JP" altLang="en-US" sz="1100" kern="100" dirty="0">
                <a:latin typeface="+mn-ea"/>
                <a:cs typeface="Times New Roman" panose="02020603050405020304" pitchFamily="18" charset="0"/>
              </a:rPr>
              <a:t> </a:t>
            </a:r>
            <a:r>
              <a:rPr lang="ja-JP" altLang="en-US" sz="1100" b="1" kern="100" dirty="0">
                <a:latin typeface="+mn-ea"/>
                <a:cs typeface="Times New Roman" panose="02020603050405020304" pitchFamily="18" charset="0"/>
              </a:rPr>
              <a:t>持ち物</a:t>
            </a:r>
            <a:r>
              <a:rPr lang="ja-JP" altLang="en-US" sz="1100" kern="100" dirty="0">
                <a:latin typeface="+mn-ea"/>
                <a:cs typeface="Times New Roman" panose="02020603050405020304" pitchFamily="18" charset="0"/>
              </a:rPr>
              <a:t>　室内シューズ</a:t>
            </a:r>
            <a:endParaRPr lang="en-US" altLang="ja-JP" sz="1100" kern="100" dirty="0">
              <a:latin typeface="+mn-ea"/>
              <a:cs typeface="Times New Roman" panose="02020603050405020304" pitchFamily="18" charset="0"/>
            </a:endParaRPr>
          </a:p>
          <a:p>
            <a:pPr algn="just">
              <a:spcAft>
                <a:spcPts val="0"/>
              </a:spcAft>
            </a:pPr>
            <a:r>
              <a:rPr lang="ja-JP" altLang="en-US" sz="1100" kern="100" dirty="0">
                <a:latin typeface="+mn-ea"/>
                <a:cs typeface="Times New Roman" panose="02020603050405020304" pitchFamily="18" charset="0"/>
              </a:rPr>
              <a:t> 　　　　</a:t>
            </a:r>
            <a:r>
              <a:rPr lang="ja-JP" altLang="ja-JP" sz="1100" kern="100" dirty="0">
                <a:latin typeface="+mn-ea"/>
                <a:cs typeface="Times New Roman" panose="02020603050405020304" pitchFamily="18" charset="0"/>
              </a:rPr>
              <a:t>運動できる服装</a:t>
            </a:r>
            <a:endParaRPr lang="en-US" altLang="ja-JP" sz="1100" kern="100" dirty="0">
              <a:latin typeface="+mn-ea"/>
              <a:cs typeface="Times New Roman" panose="02020603050405020304" pitchFamily="18" charset="0"/>
            </a:endParaRPr>
          </a:p>
          <a:p>
            <a:pPr algn="just">
              <a:spcAft>
                <a:spcPts val="0"/>
              </a:spcAft>
            </a:pPr>
            <a:r>
              <a:rPr lang="ja-JP" altLang="en-US" sz="1100" kern="100" dirty="0">
                <a:latin typeface="+mn-ea"/>
                <a:cs typeface="Times New Roman" panose="02020603050405020304" pitchFamily="18" charset="0"/>
              </a:rPr>
              <a:t> 　　　　</a:t>
            </a:r>
            <a:r>
              <a:rPr lang="ja-JP" altLang="ja-JP" sz="1100" kern="100" dirty="0">
                <a:latin typeface="+mn-ea"/>
                <a:cs typeface="Times New Roman" panose="02020603050405020304" pitchFamily="18" charset="0"/>
              </a:rPr>
              <a:t>飲み物・タオル</a:t>
            </a:r>
            <a:endParaRPr lang="en-US" altLang="ja-JP" sz="1100" kern="100" dirty="0">
              <a:latin typeface="+mn-ea"/>
              <a:cs typeface="Times New Roman" panose="02020603050405020304" pitchFamily="18" charset="0"/>
            </a:endParaRPr>
          </a:p>
        </p:txBody>
      </p:sp>
      <p:sp>
        <p:nvSpPr>
          <p:cNvPr id="19" name="正方形/長方形 18">
            <a:extLst>
              <a:ext uri="{FF2B5EF4-FFF2-40B4-BE49-F238E27FC236}">
                <a16:creationId xmlns:a16="http://schemas.microsoft.com/office/drawing/2014/main" id="{174BF00D-DBA9-0B5B-1002-1264A1232B28}"/>
              </a:ext>
            </a:extLst>
          </p:cNvPr>
          <p:cNvSpPr/>
          <p:nvPr/>
        </p:nvSpPr>
        <p:spPr>
          <a:xfrm>
            <a:off x="4846596" y="1090223"/>
            <a:ext cx="5249126" cy="584775"/>
          </a:xfrm>
          <a:prstGeom prst="rect">
            <a:avLst/>
          </a:prstGeom>
        </p:spPr>
        <p:txBody>
          <a:bodyPr wrap="square">
            <a:spAutoFit/>
          </a:bodyPr>
          <a:lstStyle/>
          <a:p>
            <a:pPr algn="just"/>
            <a:r>
              <a:rPr lang="ja-JP" altLang="ja-JP" sz="1600" b="1" dirty="0">
                <a:effectLst/>
                <a:latin typeface="游ゴシック" panose="020B0400000000000000" pitchFamily="50" charset="-128"/>
                <a:ea typeface="游ゴシック" panose="020B0400000000000000" pitchFamily="50" charset="-128"/>
                <a:cs typeface="ＭＳ Ｐゴシック" panose="020B0600070205080204" pitchFamily="50" charset="-128"/>
              </a:rPr>
              <a:t>ダンスを楽しみながら成長していけるレッスン</a:t>
            </a:r>
            <a:r>
              <a:rPr lang="ja-JP" altLang="en-US" sz="1600" b="1" dirty="0">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altLang="ja-JP" sz="1600" b="1" dirty="0">
              <a:effectLst/>
              <a:latin typeface="游ゴシック" panose="020B0400000000000000" pitchFamily="50" charset="-128"/>
              <a:ea typeface="游ゴシック" panose="020B0400000000000000" pitchFamily="50" charset="-128"/>
              <a:cs typeface="ＭＳ Ｐゴシック" panose="020B0600070205080204" pitchFamily="50" charset="-128"/>
            </a:endParaRPr>
          </a:p>
          <a:p>
            <a:pPr algn="just">
              <a:spcAft>
                <a:spcPts val="1200"/>
              </a:spcAft>
            </a:pPr>
            <a:r>
              <a:rPr lang="ja-JP" altLang="en-US" sz="1600" b="1" dirty="0">
                <a:effectLst/>
                <a:latin typeface="游ゴシック" panose="020B0400000000000000" pitchFamily="50" charset="-128"/>
                <a:ea typeface="游ゴシック" panose="020B0400000000000000" pitchFamily="50" charset="-128"/>
                <a:cs typeface="ＭＳ Ｐゴシック" panose="020B0600070205080204" pitchFamily="50" charset="-128"/>
              </a:rPr>
              <a:t>お子様のはじめてのダンス教室にいかがでしょうか？</a:t>
            </a:r>
            <a:endParaRPr lang="ja-JP" altLang="ja-JP" sz="1600" b="1" dirty="0">
              <a:effectLst/>
              <a:latin typeface="游ゴシック" panose="020B0400000000000000" pitchFamily="50" charset="-128"/>
              <a:ea typeface="游ゴシック" panose="020B0400000000000000" pitchFamily="50" charset="-128"/>
              <a:cs typeface="ＭＳ Ｐゴシック" panose="020B0600070205080204" pitchFamily="50" charset="-128"/>
            </a:endParaRPr>
          </a:p>
        </p:txBody>
      </p:sp>
      <p:pic>
        <p:nvPicPr>
          <p:cNvPr id="20" name="図 19">
            <a:extLst>
              <a:ext uri="{FF2B5EF4-FFF2-40B4-BE49-F238E27FC236}">
                <a16:creationId xmlns:a16="http://schemas.microsoft.com/office/drawing/2014/main" id="{8285665B-97DC-D058-0BB3-EC1D28C8B0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94670" y="288728"/>
            <a:ext cx="504000" cy="504000"/>
          </a:xfrm>
          <a:prstGeom prst="rect">
            <a:avLst/>
          </a:prstGeom>
        </p:spPr>
      </p:pic>
      <p:sp>
        <p:nvSpPr>
          <p:cNvPr id="23" name="テキスト ボックス 22">
            <a:extLst>
              <a:ext uri="{FF2B5EF4-FFF2-40B4-BE49-F238E27FC236}">
                <a16:creationId xmlns:a16="http://schemas.microsoft.com/office/drawing/2014/main" id="{BB824D58-195F-A67F-012B-D0AF2F5CC654}"/>
              </a:ext>
            </a:extLst>
          </p:cNvPr>
          <p:cNvSpPr txBox="1"/>
          <p:nvPr/>
        </p:nvSpPr>
        <p:spPr>
          <a:xfrm>
            <a:off x="8833888" y="723795"/>
            <a:ext cx="933269" cy="276999"/>
          </a:xfrm>
          <a:prstGeom prst="rect">
            <a:avLst/>
          </a:prstGeom>
          <a:noFill/>
        </p:spPr>
        <p:txBody>
          <a:bodyPr wrap="none" rtlCol="0">
            <a:spAutoFit/>
          </a:bodyPr>
          <a:lstStyle/>
          <a:p>
            <a:r>
              <a:rPr lang="en-US" altLang="ja-JP" sz="1200" dirty="0">
                <a:latin typeface="Century Gothic" panose="020B0502020202020204" pitchFamily="34" charset="0"/>
              </a:rPr>
              <a:t>Instagram</a:t>
            </a:r>
            <a:endParaRPr kumimoji="1" lang="ja-JP" altLang="en-US" sz="1200" dirty="0">
              <a:latin typeface="Century Gothic" panose="020B0502020202020204" pitchFamily="34" charset="0"/>
            </a:endParaRPr>
          </a:p>
        </p:txBody>
      </p:sp>
      <p:pic>
        <p:nvPicPr>
          <p:cNvPr id="24" name="図 23">
            <a:extLst>
              <a:ext uri="{FF2B5EF4-FFF2-40B4-BE49-F238E27FC236}">
                <a16:creationId xmlns:a16="http://schemas.microsoft.com/office/drawing/2014/main" id="{8158B5C7-E2CA-016A-0192-E34C32742C3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12331" y="277755"/>
            <a:ext cx="504000" cy="504000"/>
          </a:xfrm>
          <a:prstGeom prst="rect">
            <a:avLst/>
          </a:prstGeom>
        </p:spPr>
      </p:pic>
      <p:sp>
        <p:nvSpPr>
          <p:cNvPr id="25" name="テキスト ボックス 24">
            <a:extLst>
              <a:ext uri="{FF2B5EF4-FFF2-40B4-BE49-F238E27FC236}">
                <a16:creationId xmlns:a16="http://schemas.microsoft.com/office/drawing/2014/main" id="{D5BFAE14-AE99-EC77-1025-885F38A585C9}"/>
              </a:ext>
            </a:extLst>
          </p:cNvPr>
          <p:cNvSpPr txBox="1"/>
          <p:nvPr/>
        </p:nvSpPr>
        <p:spPr>
          <a:xfrm>
            <a:off x="6791892" y="701493"/>
            <a:ext cx="381836" cy="276999"/>
          </a:xfrm>
          <a:prstGeom prst="rect">
            <a:avLst/>
          </a:prstGeom>
          <a:noFill/>
        </p:spPr>
        <p:txBody>
          <a:bodyPr wrap="none" rtlCol="0">
            <a:spAutoFit/>
          </a:bodyPr>
          <a:lstStyle/>
          <a:p>
            <a:r>
              <a:rPr lang="en-US" altLang="ja-JP" sz="1200" dirty="0">
                <a:latin typeface="Century Gothic" panose="020B0502020202020204" pitchFamily="34" charset="0"/>
              </a:rPr>
              <a:t>HP</a:t>
            </a:r>
            <a:endParaRPr kumimoji="1" lang="ja-JP" altLang="en-US" sz="1200" dirty="0">
              <a:latin typeface="Century Gothic" panose="020B0502020202020204" pitchFamily="34" charset="0"/>
            </a:endParaRPr>
          </a:p>
        </p:txBody>
      </p:sp>
      <p:pic>
        <p:nvPicPr>
          <p:cNvPr id="26" name="図 25">
            <a:extLst>
              <a:ext uri="{FF2B5EF4-FFF2-40B4-BE49-F238E27FC236}">
                <a16:creationId xmlns:a16="http://schemas.microsoft.com/office/drawing/2014/main" id="{202CB078-20C4-3F8D-FD34-9BD9FC0757F1}"/>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025" t="8113" r="11106" b="-1"/>
          <a:stretch/>
        </p:blipFill>
        <p:spPr>
          <a:xfrm>
            <a:off x="9001941" y="282578"/>
            <a:ext cx="540000" cy="508167"/>
          </a:xfrm>
          <a:prstGeom prst="rect">
            <a:avLst/>
          </a:prstGeom>
        </p:spPr>
      </p:pic>
      <p:pic>
        <p:nvPicPr>
          <p:cNvPr id="27" name="図 26" descr="QR コード&#10;&#10;自動的に生成された説明">
            <a:extLst>
              <a:ext uri="{FF2B5EF4-FFF2-40B4-BE49-F238E27FC236}">
                <a16:creationId xmlns:a16="http://schemas.microsoft.com/office/drawing/2014/main" id="{8169D0F0-A767-738F-EBC1-98E53BFF9EB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440789" y="281525"/>
            <a:ext cx="509299" cy="509299"/>
          </a:xfrm>
          <a:prstGeom prst="rect">
            <a:avLst/>
          </a:prstGeom>
        </p:spPr>
      </p:pic>
      <p:sp>
        <p:nvSpPr>
          <p:cNvPr id="28" name="テキスト ボックス 27">
            <a:extLst>
              <a:ext uri="{FF2B5EF4-FFF2-40B4-BE49-F238E27FC236}">
                <a16:creationId xmlns:a16="http://schemas.microsoft.com/office/drawing/2014/main" id="{8596FDEC-5650-1F0B-739C-CCC54D13DFFE}"/>
              </a:ext>
            </a:extLst>
          </p:cNvPr>
          <p:cNvSpPr txBox="1"/>
          <p:nvPr/>
        </p:nvSpPr>
        <p:spPr>
          <a:xfrm>
            <a:off x="7458337" y="716655"/>
            <a:ext cx="492863" cy="253916"/>
          </a:xfrm>
          <a:prstGeom prst="rect">
            <a:avLst/>
          </a:prstGeom>
          <a:noFill/>
        </p:spPr>
        <p:txBody>
          <a:bodyPr wrap="square" rtlCol="0">
            <a:spAutoFit/>
          </a:bodyPr>
          <a:lstStyle/>
          <a:p>
            <a:r>
              <a:rPr kumimoji="1" lang="en-US" altLang="ja-JP" sz="1050" dirty="0">
                <a:latin typeface="Century Gothic" panose="020B0502020202020204" pitchFamily="34" charset="0"/>
              </a:rPr>
              <a:t>LINE</a:t>
            </a:r>
            <a:endParaRPr kumimoji="1" lang="ja-JP" altLang="en-US" sz="1050" dirty="0">
              <a:latin typeface="Century Gothic" panose="020B0502020202020204" pitchFamily="34" charset="0"/>
            </a:endParaRPr>
          </a:p>
        </p:txBody>
      </p:sp>
      <p:sp>
        <p:nvSpPr>
          <p:cNvPr id="30" name="テキスト ボックス 29">
            <a:extLst>
              <a:ext uri="{FF2B5EF4-FFF2-40B4-BE49-F238E27FC236}">
                <a16:creationId xmlns:a16="http://schemas.microsoft.com/office/drawing/2014/main" id="{4C6A1806-1946-0C71-1A9A-BEAF97C73D93}"/>
              </a:ext>
            </a:extLst>
          </p:cNvPr>
          <p:cNvSpPr txBox="1"/>
          <p:nvPr/>
        </p:nvSpPr>
        <p:spPr>
          <a:xfrm>
            <a:off x="8308579" y="723795"/>
            <a:ext cx="277640" cy="276999"/>
          </a:xfrm>
          <a:prstGeom prst="rect">
            <a:avLst/>
          </a:prstGeom>
          <a:noFill/>
        </p:spPr>
        <p:txBody>
          <a:bodyPr wrap="none" rtlCol="0">
            <a:spAutoFit/>
          </a:bodyPr>
          <a:lstStyle/>
          <a:p>
            <a:r>
              <a:rPr lang="en-US" altLang="ja-JP" sz="1200" dirty="0">
                <a:latin typeface="Century Gothic" panose="020B0502020202020204" pitchFamily="34" charset="0"/>
              </a:rPr>
              <a:t>X</a:t>
            </a:r>
            <a:endParaRPr kumimoji="1" lang="ja-JP" altLang="en-US" sz="1200" dirty="0">
              <a:latin typeface="Century Gothic" panose="020B0502020202020204" pitchFamily="34" charset="0"/>
            </a:endParaRPr>
          </a:p>
        </p:txBody>
      </p:sp>
      <p:sp>
        <p:nvSpPr>
          <p:cNvPr id="31" name="テキスト ボックス 30">
            <a:extLst>
              <a:ext uri="{FF2B5EF4-FFF2-40B4-BE49-F238E27FC236}">
                <a16:creationId xmlns:a16="http://schemas.microsoft.com/office/drawing/2014/main" id="{817E6F40-B3F9-E67D-5090-4E74B1D88B5E}"/>
              </a:ext>
            </a:extLst>
          </p:cNvPr>
          <p:cNvSpPr txBox="1"/>
          <p:nvPr/>
        </p:nvSpPr>
        <p:spPr>
          <a:xfrm>
            <a:off x="4894186" y="25755"/>
            <a:ext cx="1677062" cy="954107"/>
          </a:xfrm>
          <a:prstGeom prst="rect">
            <a:avLst/>
          </a:prstGeom>
          <a:noFill/>
        </p:spPr>
        <p:txBody>
          <a:bodyPr wrap="none" rtlCol="0">
            <a:spAutoFit/>
          </a:bodyPr>
          <a:lstStyle/>
          <a:p>
            <a:r>
              <a:rPr lang="ja-JP" altLang="en-US" sz="1400" b="1" dirty="0">
                <a:latin typeface="Century Gothic" panose="020B0502020202020204" pitchFamily="34" charset="0"/>
              </a:rPr>
              <a:t>▷各クラス時間</a:t>
            </a:r>
            <a:endParaRPr lang="en-US" altLang="ja-JP" sz="1400" dirty="0">
              <a:latin typeface="Century Gothic" panose="020B0502020202020204" pitchFamily="34" charset="0"/>
            </a:endParaRPr>
          </a:p>
          <a:p>
            <a:r>
              <a:rPr lang="ja-JP" altLang="en-US" sz="1400" dirty="0">
                <a:latin typeface="Century Gothic" panose="020B0502020202020204" pitchFamily="34" charset="0"/>
              </a:rPr>
              <a:t>初級：</a:t>
            </a:r>
            <a:r>
              <a:rPr lang="en-US" altLang="ja-JP" sz="1400" dirty="0">
                <a:latin typeface="Century Gothic" panose="020B0502020202020204" pitchFamily="34" charset="0"/>
              </a:rPr>
              <a:t>15:30-16:25</a:t>
            </a:r>
          </a:p>
          <a:p>
            <a:r>
              <a:rPr lang="ja-JP" altLang="en-US" sz="1400" dirty="0">
                <a:latin typeface="Century Gothic" panose="020B0502020202020204" pitchFamily="34" charset="0"/>
              </a:rPr>
              <a:t>中級：</a:t>
            </a:r>
            <a:r>
              <a:rPr lang="en-US" altLang="ja-JP" sz="1400" dirty="0">
                <a:latin typeface="Century Gothic" panose="020B0502020202020204" pitchFamily="34" charset="0"/>
              </a:rPr>
              <a:t>16:40-17:35</a:t>
            </a:r>
          </a:p>
          <a:p>
            <a:r>
              <a:rPr lang="ja-JP" altLang="en-US" sz="1400" dirty="0">
                <a:latin typeface="Century Gothic" panose="020B0502020202020204" pitchFamily="34" charset="0"/>
              </a:rPr>
              <a:t>上級：</a:t>
            </a:r>
            <a:r>
              <a:rPr lang="en-US" altLang="ja-JP" sz="1400" dirty="0">
                <a:latin typeface="Century Gothic" panose="020B0502020202020204" pitchFamily="34" charset="0"/>
              </a:rPr>
              <a:t>17:50-18:50</a:t>
            </a:r>
          </a:p>
        </p:txBody>
      </p:sp>
      <p:sp>
        <p:nvSpPr>
          <p:cNvPr id="32" name="テキスト ボックス 31">
            <a:extLst>
              <a:ext uri="{FF2B5EF4-FFF2-40B4-BE49-F238E27FC236}">
                <a16:creationId xmlns:a16="http://schemas.microsoft.com/office/drawing/2014/main" id="{75B6081C-4D81-BABD-029F-E7058412A23B}"/>
              </a:ext>
            </a:extLst>
          </p:cNvPr>
          <p:cNvSpPr txBox="1"/>
          <p:nvPr/>
        </p:nvSpPr>
        <p:spPr>
          <a:xfrm>
            <a:off x="6641632" y="43987"/>
            <a:ext cx="2492990" cy="246221"/>
          </a:xfrm>
          <a:prstGeom prst="rect">
            <a:avLst/>
          </a:prstGeom>
          <a:noFill/>
        </p:spPr>
        <p:txBody>
          <a:bodyPr wrap="none" rtlCol="0">
            <a:spAutoFit/>
          </a:bodyPr>
          <a:lstStyle/>
          <a:p>
            <a:r>
              <a:rPr kumimoji="1" lang="ja-JP" altLang="en-US" sz="1000" dirty="0">
                <a:latin typeface="Century Gothic" panose="020B0502020202020204" pitchFamily="34" charset="0"/>
              </a:rPr>
              <a:t>▶寒川アリーナからのお知らせはこちら</a:t>
            </a:r>
          </a:p>
        </p:txBody>
      </p:sp>
      <p:sp>
        <p:nvSpPr>
          <p:cNvPr id="33" name="正方形/長方形 32">
            <a:extLst>
              <a:ext uri="{FF2B5EF4-FFF2-40B4-BE49-F238E27FC236}">
                <a16:creationId xmlns:a16="http://schemas.microsoft.com/office/drawing/2014/main" id="{64C1399B-B296-E0FA-480C-B46CA732E7D4}"/>
              </a:ext>
            </a:extLst>
          </p:cNvPr>
          <p:cNvSpPr/>
          <p:nvPr/>
        </p:nvSpPr>
        <p:spPr>
          <a:xfrm>
            <a:off x="6641632" y="16466"/>
            <a:ext cx="3152349" cy="95410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4" name="直線コネクタ 33">
            <a:extLst>
              <a:ext uri="{FF2B5EF4-FFF2-40B4-BE49-F238E27FC236}">
                <a16:creationId xmlns:a16="http://schemas.microsoft.com/office/drawing/2014/main" id="{1DF1FA98-B3FE-559C-8DCF-CA2E2AB87702}"/>
              </a:ext>
            </a:extLst>
          </p:cNvPr>
          <p:cNvCxnSpPr/>
          <p:nvPr/>
        </p:nvCxnSpPr>
        <p:spPr>
          <a:xfrm>
            <a:off x="4940407" y="2662641"/>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247B5970-A0BF-32B7-F740-D4CAF75D16D6}"/>
              </a:ext>
            </a:extLst>
          </p:cNvPr>
          <p:cNvCxnSpPr/>
          <p:nvPr/>
        </p:nvCxnSpPr>
        <p:spPr>
          <a:xfrm>
            <a:off x="4934338" y="1971874"/>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76B3476F-3D4B-85D4-B10C-959F0443B70A}"/>
              </a:ext>
            </a:extLst>
          </p:cNvPr>
          <p:cNvCxnSpPr/>
          <p:nvPr/>
        </p:nvCxnSpPr>
        <p:spPr>
          <a:xfrm>
            <a:off x="4930576" y="4337235"/>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正方形/長方形 37">
            <a:extLst>
              <a:ext uri="{FF2B5EF4-FFF2-40B4-BE49-F238E27FC236}">
                <a16:creationId xmlns:a16="http://schemas.microsoft.com/office/drawing/2014/main" id="{5CA0E46E-F446-45E6-89F3-254DEF04BE58}"/>
              </a:ext>
            </a:extLst>
          </p:cNvPr>
          <p:cNvSpPr/>
          <p:nvPr/>
        </p:nvSpPr>
        <p:spPr>
          <a:xfrm>
            <a:off x="4930576" y="6196757"/>
            <a:ext cx="2032140" cy="59821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D724CB50-4E93-0E88-0F74-8A504EC47F5F}"/>
              </a:ext>
            </a:extLst>
          </p:cNvPr>
          <p:cNvSpPr txBox="1"/>
          <p:nvPr/>
        </p:nvSpPr>
        <p:spPr>
          <a:xfrm>
            <a:off x="330974" y="1200416"/>
            <a:ext cx="4301177" cy="769441"/>
          </a:xfrm>
          <a:prstGeom prst="rect">
            <a:avLst/>
          </a:prstGeom>
          <a:noFill/>
        </p:spPr>
        <p:txBody>
          <a:bodyPr wrap="none" rtlCol="0">
            <a:spAutoFit/>
          </a:bodyPr>
          <a:lstStyle/>
          <a:p>
            <a:r>
              <a:rPr lang="ja-JP" altLang="en-US" sz="1600" dirty="0">
                <a:latin typeface="Century Gothic" panose="020B0502020202020204" pitchFamily="34" charset="0"/>
              </a:rPr>
              <a:t>各クラス共通回数券</a:t>
            </a:r>
            <a:r>
              <a:rPr lang="en-US" altLang="ja-JP" sz="2000" dirty="0">
                <a:latin typeface="Century Gothic" panose="020B0502020202020204" pitchFamily="34" charset="0"/>
              </a:rPr>
              <a:t> 10</a:t>
            </a:r>
            <a:r>
              <a:rPr lang="ja-JP" altLang="en-US" sz="1600" dirty="0">
                <a:latin typeface="Century Gothic" panose="020B0502020202020204" pitchFamily="34" charset="0"/>
              </a:rPr>
              <a:t>回分 </a:t>
            </a:r>
            <a:r>
              <a:rPr lang="en-US" altLang="ja-JP" sz="1600" dirty="0">
                <a:latin typeface="Century Gothic" panose="020B0502020202020204" pitchFamily="34" charset="0"/>
              </a:rPr>
              <a:t>13,200</a:t>
            </a:r>
            <a:r>
              <a:rPr lang="ja-JP" altLang="en-US" sz="1600" dirty="0">
                <a:latin typeface="Century Gothic" panose="020B0502020202020204" pitchFamily="34" charset="0"/>
              </a:rPr>
              <a:t>円 </a:t>
            </a:r>
            <a:r>
              <a:rPr lang="en-US" altLang="ja-JP" sz="1600" dirty="0">
                <a:latin typeface="Century Gothic" panose="020B0502020202020204" pitchFamily="34" charset="0"/>
              </a:rPr>
              <a:t>(</a:t>
            </a:r>
            <a:r>
              <a:rPr lang="ja-JP" altLang="en-US" sz="1600" dirty="0">
                <a:latin typeface="Century Gothic" panose="020B0502020202020204" pitchFamily="34" charset="0"/>
              </a:rPr>
              <a:t>税込</a:t>
            </a:r>
            <a:r>
              <a:rPr lang="en-US" altLang="ja-JP" sz="1600" dirty="0">
                <a:latin typeface="Century Gothic" panose="020B0502020202020204" pitchFamily="34" charset="0"/>
              </a:rPr>
              <a:t>)</a:t>
            </a:r>
          </a:p>
          <a:p>
            <a:r>
              <a:rPr lang="ja-JP" altLang="en-US" sz="1200" dirty="0">
                <a:latin typeface="Century Gothic" panose="020B0502020202020204" pitchFamily="34" charset="0"/>
              </a:rPr>
              <a:t>　</a:t>
            </a:r>
            <a:r>
              <a:rPr lang="en-US" altLang="ja-JP" sz="1200" dirty="0">
                <a:latin typeface="Century Gothic" panose="020B0502020202020204" pitchFamily="34" charset="0"/>
              </a:rPr>
              <a:t>※</a:t>
            </a:r>
            <a:r>
              <a:rPr lang="ja-JP" altLang="en-US" sz="1200" dirty="0">
                <a:latin typeface="Century Gothic" panose="020B0502020202020204" pitchFamily="34" charset="0"/>
              </a:rPr>
              <a:t>回数券有効期限</a:t>
            </a:r>
            <a:r>
              <a:rPr lang="en-US" altLang="ja-JP" sz="1200" dirty="0">
                <a:latin typeface="Century Gothic" panose="020B0502020202020204" pitchFamily="34" charset="0"/>
              </a:rPr>
              <a:t>2027</a:t>
            </a:r>
            <a:r>
              <a:rPr lang="ja-JP" altLang="en-US" sz="1200" dirty="0">
                <a:latin typeface="Century Gothic" panose="020B0502020202020204" pitchFamily="34" charset="0"/>
              </a:rPr>
              <a:t>年</a:t>
            </a:r>
            <a:r>
              <a:rPr lang="en-US" altLang="ja-JP" sz="1200" dirty="0">
                <a:latin typeface="Century Gothic" panose="020B0502020202020204" pitchFamily="34" charset="0"/>
              </a:rPr>
              <a:t>3</a:t>
            </a:r>
            <a:r>
              <a:rPr lang="ja-JP" altLang="en-US" sz="1200" dirty="0">
                <a:latin typeface="Century Gothic" panose="020B0502020202020204" pitchFamily="34" charset="0"/>
              </a:rPr>
              <a:t>月</a:t>
            </a:r>
            <a:r>
              <a:rPr lang="en-US" altLang="ja-JP" sz="1200" dirty="0">
                <a:latin typeface="Century Gothic" panose="020B0502020202020204" pitchFamily="34" charset="0"/>
              </a:rPr>
              <a:t>31</a:t>
            </a:r>
            <a:r>
              <a:rPr lang="ja-JP" altLang="en-US" sz="1200" dirty="0">
                <a:latin typeface="Century Gothic" panose="020B0502020202020204" pitchFamily="34" charset="0"/>
              </a:rPr>
              <a:t>日　</a:t>
            </a:r>
            <a:r>
              <a:rPr lang="en-US" altLang="ja-JP" sz="1200" b="1" dirty="0">
                <a:latin typeface="Century Gothic" panose="020B0502020202020204" pitchFamily="34" charset="0"/>
              </a:rPr>
              <a:t> </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　</a:t>
            </a:r>
            <a:r>
              <a:rPr lang="en-US" altLang="ja-JP" sz="1200" dirty="0">
                <a:latin typeface="Century Gothic" panose="020B0502020202020204" pitchFamily="34" charset="0"/>
              </a:rPr>
              <a:t>※1/8</a:t>
            </a:r>
            <a:r>
              <a:rPr lang="ja-JP" altLang="en-US" sz="1200" dirty="0">
                <a:latin typeface="Century Gothic" panose="020B0502020202020204" pitchFamily="34" charset="0"/>
              </a:rPr>
              <a:t>から回数券購入不可　　　　都度払い</a:t>
            </a:r>
            <a:r>
              <a:rPr lang="en-US" altLang="ja-JP" sz="1200" dirty="0">
                <a:latin typeface="Century Gothic" panose="020B0502020202020204" pitchFamily="34" charset="0"/>
              </a:rPr>
              <a:t>1</a:t>
            </a:r>
            <a:r>
              <a:rPr lang="ja-JP" altLang="en-US" sz="1200" dirty="0">
                <a:latin typeface="Century Gothic" panose="020B0502020202020204" pitchFamily="34" charset="0"/>
              </a:rPr>
              <a:t>回</a:t>
            </a:r>
            <a:r>
              <a:rPr lang="en-US" altLang="ja-JP" sz="1200" dirty="0">
                <a:latin typeface="Century Gothic" panose="020B0502020202020204" pitchFamily="34" charset="0"/>
              </a:rPr>
              <a:t>1,320</a:t>
            </a:r>
            <a:r>
              <a:rPr lang="ja-JP" altLang="en-US" sz="1200" dirty="0">
                <a:latin typeface="Century Gothic" panose="020B0502020202020204" pitchFamily="34" charset="0"/>
              </a:rPr>
              <a:t>円</a:t>
            </a:r>
          </a:p>
        </p:txBody>
      </p:sp>
      <p:graphicFrame>
        <p:nvGraphicFramePr>
          <p:cNvPr id="3" name="表 2">
            <a:extLst>
              <a:ext uri="{FF2B5EF4-FFF2-40B4-BE49-F238E27FC236}">
                <a16:creationId xmlns:a16="http://schemas.microsoft.com/office/drawing/2014/main" id="{1D395991-9CBA-4A43-35C1-6FF19650F4D1}"/>
              </a:ext>
            </a:extLst>
          </p:cNvPr>
          <p:cNvGraphicFramePr>
            <a:graphicFrameLocks noGrp="1"/>
          </p:cNvGraphicFramePr>
          <p:nvPr>
            <p:extLst>
              <p:ext uri="{D42A27DB-BD31-4B8C-83A1-F6EECF244321}">
                <p14:modId xmlns:p14="http://schemas.microsoft.com/office/powerpoint/2010/main" val="3094424532"/>
              </p:ext>
            </p:extLst>
          </p:nvPr>
        </p:nvGraphicFramePr>
        <p:xfrm>
          <a:off x="112019" y="1969857"/>
          <a:ext cx="4520132" cy="4825116"/>
        </p:xfrm>
        <a:graphic>
          <a:graphicData uri="http://schemas.openxmlformats.org/drawingml/2006/table">
            <a:tbl>
              <a:tblPr>
                <a:tableStyleId>{5C22544A-7EE6-4342-B048-85BDC9FD1C3A}</a:tableStyleId>
              </a:tblPr>
              <a:tblGrid>
                <a:gridCol w="651482">
                  <a:extLst>
                    <a:ext uri="{9D8B030D-6E8A-4147-A177-3AD203B41FA5}">
                      <a16:colId xmlns:a16="http://schemas.microsoft.com/office/drawing/2014/main" val="3760274589"/>
                    </a:ext>
                  </a:extLst>
                </a:gridCol>
                <a:gridCol w="773730">
                  <a:extLst>
                    <a:ext uri="{9D8B030D-6E8A-4147-A177-3AD203B41FA5}">
                      <a16:colId xmlns:a16="http://schemas.microsoft.com/office/drawing/2014/main" val="3908451718"/>
                    </a:ext>
                  </a:extLst>
                </a:gridCol>
                <a:gridCol w="773730">
                  <a:extLst>
                    <a:ext uri="{9D8B030D-6E8A-4147-A177-3AD203B41FA5}">
                      <a16:colId xmlns:a16="http://schemas.microsoft.com/office/drawing/2014/main" val="4268727486"/>
                    </a:ext>
                  </a:extLst>
                </a:gridCol>
                <a:gridCol w="773730">
                  <a:extLst>
                    <a:ext uri="{9D8B030D-6E8A-4147-A177-3AD203B41FA5}">
                      <a16:colId xmlns:a16="http://schemas.microsoft.com/office/drawing/2014/main" val="102979455"/>
                    </a:ext>
                  </a:extLst>
                </a:gridCol>
                <a:gridCol w="773730">
                  <a:extLst>
                    <a:ext uri="{9D8B030D-6E8A-4147-A177-3AD203B41FA5}">
                      <a16:colId xmlns:a16="http://schemas.microsoft.com/office/drawing/2014/main" val="3581584174"/>
                    </a:ext>
                  </a:extLst>
                </a:gridCol>
                <a:gridCol w="773730">
                  <a:extLst>
                    <a:ext uri="{9D8B030D-6E8A-4147-A177-3AD203B41FA5}">
                      <a16:colId xmlns:a16="http://schemas.microsoft.com/office/drawing/2014/main" val="1880823374"/>
                    </a:ext>
                  </a:extLst>
                </a:gridCol>
              </a:tblGrid>
              <a:tr h="253666">
                <a:tc>
                  <a:txBody>
                    <a:bodyPr/>
                    <a:lstStyle/>
                    <a:p>
                      <a:pPr algn="ctr"/>
                      <a:r>
                        <a:rPr kumimoji="1" lang="ja-JP" altLang="en-US" sz="1600" dirty="0">
                          <a:latin typeface="Century Gothic" panose="020B0502020202020204" pitchFamily="34" charset="0"/>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gridSpan="5">
                  <a:txBody>
                    <a:bodyPr/>
                    <a:lstStyle/>
                    <a:p>
                      <a:pPr algn="ctr"/>
                      <a:r>
                        <a:rPr kumimoji="1" lang="ja-JP" altLang="en-US" sz="1600" dirty="0">
                          <a:latin typeface="Century Gothic" panose="020B0502020202020204" pitchFamily="34" charset="0"/>
                        </a:rPr>
                        <a:t>開催日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795242"/>
                  </a:ext>
                </a:extLst>
              </a:tr>
              <a:tr h="374153">
                <a:tc>
                  <a:txBody>
                    <a:bodyPr/>
                    <a:lstStyle/>
                    <a:p>
                      <a:pPr algn="ctr"/>
                      <a:r>
                        <a:rPr kumimoji="1" lang="en-US" altLang="ja-JP" sz="1600" dirty="0">
                          <a:latin typeface="Century Gothic" panose="020B0502020202020204" pitchFamily="34" charset="0"/>
                        </a:rPr>
                        <a:t>4</a:t>
                      </a:r>
                      <a:endParaRPr kumimoji="1" lang="ja-JP" altLang="en-US" sz="1600" dirty="0">
                        <a:latin typeface="Century Gothic" panose="020B0502020202020204" pitchFamily="34"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3</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10</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17</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24</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6799734"/>
                  </a:ext>
                </a:extLst>
              </a:tr>
              <a:tr h="374153">
                <a:tc>
                  <a:txBody>
                    <a:bodyPr/>
                    <a:lstStyle/>
                    <a:p>
                      <a:pPr algn="ctr"/>
                      <a:r>
                        <a:rPr kumimoji="1" lang="en-US" altLang="ja-JP" sz="1600" dirty="0">
                          <a:latin typeface="Century Gothic" panose="020B0502020202020204" pitchFamily="34" charset="0"/>
                        </a:rPr>
                        <a:t>5</a:t>
                      </a:r>
                      <a:endParaRPr kumimoji="1" lang="ja-JP" altLang="en-US" sz="1600" dirty="0">
                        <a:latin typeface="Century Gothic" panose="020B0502020202020204" pitchFamily="34"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1</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8</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algn="ctr"/>
                      <a:r>
                        <a:rPr kumimoji="1" lang="en-US" altLang="ja-JP" sz="1600" dirty="0">
                          <a:solidFill>
                            <a:schemeClr val="tx1"/>
                          </a:solidFill>
                          <a:latin typeface="Century Gothic" panose="020B0502020202020204" pitchFamily="34" charset="0"/>
                        </a:rPr>
                        <a:t>15</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22</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29</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0541537"/>
                  </a:ext>
                </a:extLst>
              </a:tr>
              <a:tr h="374153">
                <a:tc>
                  <a:txBody>
                    <a:bodyPr/>
                    <a:lstStyle/>
                    <a:p>
                      <a:pPr algn="ctr"/>
                      <a:r>
                        <a:rPr kumimoji="1" lang="en-US" altLang="ja-JP" sz="1600" dirty="0">
                          <a:latin typeface="Century Gothic" panose="020B0502020202020204" pitchFamily="34" charset="0"/>
                        </a:rPr>
                        <a:t>6</a:t>
                      </a:r>
                      <a:endParaRPr kumimoji="1" lang="ja-JP" altLang="en-US" sz="1600" dirty="0">
                        <a:latin typeface="Century Gothic" panose="020B0502020202020204" pitchFamily="34"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12</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19</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26</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06815299"/>
                  </a:ext>
                </a:extLst>
              </a:tr>
              <a:tr h="374153">
                <a:tc>
                  <a:txBody>
                    <a:bodyPr/>
                    <a:lstStyle/>
                    <a:p>
                      <a:pPr algn="ctr"/>
                      <a:r>
                        <a:rPr kumimoji="1" lang="en-US" altLang="ja-JP" sz="1600" dirty="0">
                          <a:latin typeface="Century Gothic" panose="020B0502020202020204" pitchFamily="34" charset="0"/>
                        </a:rPr>
                        <a:t>7</a:t>
                      </a:r>
                      <a:endParaRPr kumimoji="1" lang="ja-JP" altLang="en-US" sz="1600" dirty="0">
                        <a:latin typeface="Century Gothic" panose="020B0502020202020204" pitchFamily="34"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3</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10</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17</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24</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kumimoji="1" lang="en-US" altLang="ja-JP" sz="1600" dirty="0">
                          <a:solidFill>
                            <a:schemeClr val="tx1"/>
                          </a:solidFill>
                          <a:latin typeface="Century Gothic" panose="020B0502020202020204" pitchFamily="34" charset="0"/>
                        </a:rPr>
                        <a:t>31</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3419670693"/>
                  </a:ext>
                </a:extLst>
              </a:tr>
              <a:tr h="374153">
                <a:tc>
                  <a:txBody>
                    <a:bodyPr/>
                    <a:lstStyle/>
                    <a:p>
                      <a:pPr algn="ctr"/>
                      <a:r>
                        <a:rPr kumimoji="1" lang="en-US" altLang="ja-JP" sz="1600" dirty="0">
                          <a:latin typeface="Century Gothic" panose="020B0502020202020204" pitchFamily="34" charset="0"/>
                        </a:rPr>
                        <a:t>8</a:t>
                      </a:r>
                      <a:endParaRPr kumimoji="1" lang="ja-JP" altLang="en-US" sz="1600" dirty="0">
                        <a:latin typeface="Century Gothic" panose="020B0502020202020204" pitchFamily="34"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7</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14</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Century Gothic" panose="020B0502020202020204" pitchFamily="34" charset="0"/>
                        </a:rPr>
                        <a:t>21</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28</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6473598"/>
                  </a:ext>
                </a:extLst>
              </a:tr>
              <a:tr h="374153">
                <a:tc>
                  <a:txBody>
                    <a:bodyPr/>
                    <a:lstStyle/>
                    <a:p>
                      <a:pPr algn="ctr"/>
                      <a:r>
                        <a:rPr kumimoji="1" lang="en-US" altLang="ja-JP" sz="1600" dirty="0">
                          <a:latin typeface="Century Gothic" panose="020B0502020202020204" pitchFamily="34" charset="0"/>
                        </a:rPr>
                        <a:t>9</a:t>
                      </a:r>
                      <a:endParaRPr kumimoji="1" lang="ja-JP" altLang="en-US" sz="1600" dirty="0">
                        <a:latin typeface="Century Gothic" panose="020B0502020202020204" pitchFamily="34"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4</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11</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455727690"/>
                  </a:ext>
                </a:extLst>
              </a:tr>
              <a:tr h="374153">
                <a:tc>
                  <a:txBody>
                    <a:bodyPr/>
                    <a:lstStyle/>
                    <a:p>
                      <a:pPr algn="ctr"/>
                      <a:r>
                        <a:rPr kumimoji="1" lang="en-US" altLang="ja-JP" sz="1600" dirty="0">
                          <a:latin typeface="Century Gothic" panose="020B0502020202020204" pitchFamily="34" charset="0"/>
                        </a:rPr>
                        <a:t>10</a:t>
                      </a:r>
                      <a:endParaRPr kumimoji="1" lang="ja-JP" altLang="en-US" sz="1600" dirty="0">
                        <a:latin typeface="Century Gothic" panose="020B0502020202020204" pitchFamily="34"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2</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Century Gothic" panose="020B0502020202020204" pitchFamily="34" charset="0"/>
                        </a:rPr>
                        <a:t>9</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16</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23</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kumimoji="1" lang="en-US" altLang="ja-JP" sz="1600" b="0" dirty="0">
                          <a:solidFill>
                            <a:schemeClr val="tx1"/>
                          </a:solidFill>
                          <a:latin typeface="Century Gothic" panose="020B0502020202020204" pitchFamily="34" charset="0"/>
                        </a:rPr>
                        <a:t>30</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4187340496"/>
                  </a:ext>
                </a:extLst>
              </a:tr>
              <a:tr h="374153">
                <a:tc>
                  <a:txBody>
                    <a:bodyPr/>
                    <a:lstStyle/>
                    <a:p>
                      <a:pPr algn="ctr"/>
                      <a:r>
                        <a:rPr kumimoji="1" lang="en-US" altLang="ja-JP" sz="1600" dirty="0">
                          <a:latin typeface="Century Gothic" panose="020B0502020202020204" pitchFamily="34" charset="0"/>
                        </a:rPr>
                        <a:t>11</a:t>
                      </a:r>
                      <a:endParaRPr kumimoji="1" lang="ja-JP" altLang="en-US" sz="1600" dirty="0">
                        <a:latin typeface="Century Gothic" panose="020B0502020202020204" pitchFamily="34"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Century Gothic" panose="020B0502020202020204" pitchFamily="34" charset="0"/>
                        </a:rPr>
                        <a:t>6</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13</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20</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latin typeface="Century Gothic" panose="020B0502020202020204" pitchFamily="34" charset="0"/>
                        </a:rPr>
                        <a:t>27</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834352996"/>
                  </a:ext>
                </a:extLst>
              </a:tr>
              <a:tr h="374153">
                <a:tc>
                  <a:txBody>
                    <a:bodyPr/>
                    <a:lstStyle/>
                    <a:p>
                      <a:pPr algn="ctr"/>
                      <a:r>
                        <a:rPr kumimoji="1" lang="en-US" altLang="ja-JP" sz="1600" dirty="0">
                          <a:latin typeface="Century Gothic" panose="020B0502020202020204" pitchFamily="34" charset="0"/>
                        </a:rPr>
                        <a:t>12</a:t>
                      </a:r>
                      <a:endParaRPr kumimoji="1" lang="ja-JP" altLang="en-US" sz="1600" dirty="0">
                        <a:latin typeface="Century Gothic" panose="020B0502020202020204" pitchFamily="34"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11</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kumimoji="1" lang="en-US" altLang="ja-JP" sz="1600" dirty="0">
                          <a:solidFill>
                            <a:schemeClr val="tx1"/>
                          </a:solidFill>
                          <a:latin typeface="Century Gothic" panose="020B0502020202020204" pitchFamily="34" charset="0"/>
                        </a:rPr>
                        <a:t>18</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25</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4127168080"/>
                  </a:ext>
                </a:extLst>
              </a:tr>
              <a:tr h="374153">
                <a:tc>
                  <a:txBody>
                    <a:bodyPr/>
                    <a:lstStyle/>
                    <a:p>
                      <a:pPr algn="ctr"/>
                      <a:r>
                        <a:rPr kumimoji="1" lang="en-US" altLang="ja-JP" sz="1600" dirty="0">
                          <a:latin typeface="Century Gothic" panose="020B0502020202020204" pitchFamily="34" charset="0"/>
                        </a:rPr>
                        <a:t>1</a:t>
                      </a:r>
                      <a:endParaRPr kumimoji="1" lang="ja-JP" altLang="en-US" sz="1600" dirty="0">
                        <a:latin typeface="Century Gothic" panose="020B0502020202020204" pitchFamily="34"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1" dirty="0">
                          <a:solidFill>
                            <a:schemeClr val="tx1"/>
                          </a:solidFill>
                          <a:latin typeface="Century Gothic" panose="020B0502020202020204" pitchFamily="34" charset="0"/>
                        </a:rPr>
                        <a:t>8</a:t>
                      </a:r>
                      <a:endParaRPr kumimoji="1" lang="ja-JP" altLang="en-US" sz="16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1600" b="1" dirty="0">
                          <a:solidFill>
                            <a:schemeClr val="tx1"/>
                          </a:solidFill>
                          <a:latin typeface="Century Gothic" panose="020B0502020202020204" pitchFamily="34" charset="0"/>
                        </a:rPr>
                        <a:t>15</a:t>
                      </a:r>
                      <a:endParaRPr kumimoji="1" lang="ja-JP" altLang="en-US" sz="16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1600" b="1" dirty="0">
                          <a:solidFill>
                            <a:schemeClr val="tx1"/>
                          </a:solidFill>
                          <a:latin typeface="Century Gothic" panose="020B0502020202020204" pitchFamily="34" charset="0"/>
                        </a:rPr>
                        <a:t>22</a:t>
                      </a:r>
                      <a:endParaRPr kumimoji="1" lang="ja-JP" altLang="en-US" sz="16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3995985347"/>
                  </a:ext>
                </a:extLst>
              </a:tr>
              <a:tr h="374153">
                <a:tc>
                  <a:txBody>
                    <a:bodyPr/>
                    <a:lstStyle/>
                    <a:p>
                      <a:pPr algn="ctr"/>
                      <a:r>
                        <a:rPr kumimoji="1" lang="en-US" altLang="ja-JP" sz="1600" dirty="0">
                          <a:latin typeface="Century Gothic" panose="020B0502020202020204" pitchFamily="34" charset="0"/>
                        </a:rPr>
                        <a:t>2</a:t>
                      </a:r>
                      <a:endParaRPr kumimoji="1" lang="ja-JP" altLang="en-US" sz="1600" dirty="0">
                        <a:latin typeface="Century Gothic" panose="020B0502020202020204" pitchFamily="34"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1" dirty="0">
                          <a:solidFill>
                            <a:schemeClr val="tx1"/>
                          </a:solidFill>
                          <a:latin typeface="Century Gothic" panose="020B0502020202020204" pitchFamily="34" charset="0"/>
                        </a:rPr>
                        <a:t>12</a:t>
                      </a:r>
                      <a:endParaRPr kumimoji="1" lang="ja-JP" altLang="en-US" sz="16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1600" b="1" dirty="0">
                          <a:solidFill>
                            <a:schemeClr val="tx1"/>
                          </a:solidFill>
                          <a:latin typeface="Century Gothic" panose="020B0502020202020204" pitchFamily="34" charset="0"/>
                        </a:rPr>
                        <a:t>26</a:t>
                      </a:r>
                      <a:endParaRPr kumimoji="1" lang="ja-JP" altLang="en-US" sz="16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16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3238640243"/>
                  </a:ext>
                </a:extLst>
              </a:tr>
              <a:tr h="374153">
                <a:tc>
                  <a:txBody>
                    <a:bodyPr/>
                    <a:lstStyle/>
                    <a:p>
                      <a:pPr algn="ctr"/>
                      <a:r>
                        <a:rPr kumimoji="1" lang="en-US" altLang="ja-JP" sz="1600" dirty="0">
                          <a:latin typeface="Century Gothic" panose="020B0502020202020204" pitchFamily="34" charset="0"/>
                        </a:rPr>
                        <a:t>3</a:t>
                      </a:r>
                      <a:endParaRPr kumimoji="1" lang="ja-JP" altLang="en-US" sz="1600" dirty="0">
                        <a:latin typeface="Century Gothic" panose="020B0502020202020204" pitchFamily="34"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kumimoji="1" lang="en-US" altLang="ja-JP" sz="1600" b="1" dirty="0">
                          <a:solidFill>
                            <a:schemeClr val="tx1"/>
                          </a:solidFill>
                          <a:latin typeface="Century Gothic" panose="020B0502020202020204" pitchFamily="34" charset="0"/>
                        </a:rPr>
                        <a:t>5</a:t>
                      </a:r>
                      <a:endParaRPr kumimoji="1" lang="ja-JP" altLang="en-US" sz="16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1600" b="1" dirty="0">
                          <a:solidFill>
                            <a:schemeClr val="tx1"/>
                          </a:solidFill>
                          <a:latin typeface="Century Gothic" panose="020B0502020202020204" pitchFamily="34" charset="0"/>
                        </a:rPr>
                        <a:t>12</a:t>
                      </a:r>
                      <a:endParaRPr kumimoji="1" lang="ja-JP" altLang="en-US" sz="16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1600" b="1" dirty="0">
                          <a:solidFill>
                            <a:schemeClr val="tx1"/>
                          </a:solidFill>
                          <a:latin typeface="Century Gothic" panose="020B0502020202020204" pitchFamily="34" charset="0"/>
                        </a:rPr>
                        <a:t>19</a:t>
                      </a:r>
                      <a:endParaRPr kumimoji="1" lang="ja-JP" altLang="en-US" sz="16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1" dirty="0">
                          <a:solidFill>
                            <a:schemeClr val="tx1"/>
                          </a:solidFill>
                          <a:latin typeface="Century Gothic" panose="020B0502020202020204" pitchFamily="34" charset="0"/>
                        </a:rPr>
                        <a:t>26</a:t>
                      </a:r>
                      <a:endParaRPr kumimoji="1" lang="ja-JP" altLang="en-US" sz="16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3437305"/>
                  </a:ext>
                </a:extLst>
              </a:tr>
            </a:tbl>
          </a:graphicData>
        </a:graphic>
      </p:graphicFrame>
      <p:sp>
        <p:nvSpPr>
          <p:cNvPr id="5" name="テキスト ボックス 4">
            <a:extLst>
              <a:ext uri="{FF2B5EF4-FFF2-40B4-BE49-F238E27FC236}">
                <a16:creationId xmlns:a16="http://schemas.microsoft.com/office/drawing/2014/main" id="{3FEC54F1-457F-BFCD-F39C-B6BDFD283A47}"/>
              </a:ext>
            </a:extLst>
          </p:cNvPr>
          <p:cNvSpPr txBox="1"/>
          <p:nvPr/>
        </p:nvSpPr>
        <p:spPr>
          <a:xfrm>
            <a:off x="4846596" y="1734355"/>
            <a:ext cx="4947385" cy="4470455"/>
          </a:xfrm>
          <a:prstGeom prst="rect">
            <a:avLst/>
          </a:prstGeom>
          <a:noFill/>
        </p:spPr>
        <p:txBody>
          <a:bodyPr wrap="square" rtlCol="0">
            <a:spAutoFit/>
          </a:bodyPr>
          <a:lstStyle/>
          <a:p>
            <a:r>
              <a:rPr lang="ja-JP" altLang="en-US" sz="1400" b="1" dirty="0">
                <a:latin typeface="Century Gothic" panose="020B0502020202020204" pitchFamily="34" charset="0"/>
              </a:rPr>
              <a:t>▷お申込み方法　</a:t>
            </a:r>
            <a:r>
              <a:rPr lang="en-US" altLang="ja-JP" sz="1400" b="1" dirty="0">
                <a:latin typeface="Century Gothic" panose="020B0502020202020204" pitchFamily="34" charset="0"/>
              </a:rPr>
              <a:t>(</a:t>
            </a:r>
            <a:r>
              <a:rPr lang="ja-JP" altLang="en-US" sz="1400" b="1" dirty="0">
                <a:latin typeface="Century Gothic" panose="020B0502020202020204" pitchFamily="34" charset="0"/>
              </a:rPr>
              <a:t>新規・継続</a:t>
            </a:r>
            <a:r>
              <a:rPr lang="en-US" altLang="ja-JP" sz="1400" b="1" dirty="0">
                <a:latin typeface="Century Gothic" panose="020B0502020202020204" pitchFamily="34" charset="0"/>
              </a:rPr>
              <a:t>)</a:t>
            </a:r>
          </a:p>
          <a:p>
            <a:r>
              <a:rPr lang="ja-JP" altLang="en-US" sz="1050" dirty="0">
                <a:latin typeface="Century Gothic" panose="020B0502020202020204" pitchFamily="34" charset="0"/>
              </a:rPr>
              <a:t>・</a:t>
            </a:r>
            <a:r>
              <a:rPr lang="en-US" altLang="ja-JP" sz="1050" dirty="0">
                <a:latin typeface="Century Gothic" panose="020B0502020202020204" pitchFamily="34" charset="0"/>
              </a:rPr>
              <a:t>1F</a:t>
            </a:r>
            <a:r>
              <a:rPr lang="ja-JP" altLang="en-US" sz="1050" dirty="0">
                <a:latin typeface="Century Gothic" panose="020B0502020202020204" pitchFamily="34" charset="0"/>
              </a:rPr>
              <a:t>受付またはお電話でお申込みください。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・レッスンメンバーズ登録が必要です。</a:t>
            </a:r>
            <a:r>
              <a:rPr lang="en-US" altLang="ja-JP" sz="1050" dirty="0">
                <a:latin typeface="Century Gothic" panose="020B0502020202020204" pitchFamily="34" charset="0"/>
              </a:rPr>
              <a:t>※</a:t>
            </a:r>
            <a:r>
              <a:rPr lang="ja-JP" altLang="en-US" sz="1050" dirty="0">
                <a:latin typeface="Century Gothic" panose="020B0502020202020204" pitchFamily="34" charset="0"/>
              </a:rPr>
              <a:t>登録無料</a:t>
            </a:r>
            <a:endParaRPr lang="en-US" altLang="ja-JP" sz="1050" dirty="0">
              <a:latin typeface="Century Gothic" panose="020B0502020202020204" pitchFamily="34" charset="0"/>
            </a:endParaRPr>
          </a:p>
          <a:p>
            <a:endParaRPr lang="en-US" altLang="ja-JP" sz="1050" dirty="0">
              <a:latin typeface="Century Gothic" panose="020B0502020202020204" pitchFamily="34" charset="0"/>
            </a:endParaRPr>
          </a:p>
          <a:p>
            <a:r>
              <a:rPr lang="ja-JP" altLang="en-US" sz="1400" b="1" dirty="0">
                <a:latin typeface="Century Gothic" panose="020B0502020202020204" pitchFamily="34" charset="0"/>
              </a:rPr>
              <a:t>▷開催について　　　　　　　　　　　　　　　　　　　</a:t>
            </a:r>
            <a:endParaRPr lang="en-US" altLang="ja-JP" sz="1400" b="1" dirty="0">
              <a:latin typeface="Century Gothic" panose="020B0502020202020204" pitchFamily="34" charset="0"/>
            </a:endParaRPr>
          </a:p>
          <a:p>
            <a:r>
              <a:rPr lang="ja-JP" altLang="en-US" sz="1100" dirty="0">
                <a:latin typeface="Century Gothic" panose="020B0502020202020204" pitchFamily="34" charset="0"/>
              </a:rPr>
              <a:t>・</a:t>
            </a:r>
            <a:r>
              <a:rPr lang="en-US" altLang="ja-JP" sz="1100" dirty="0">
                <a:latin typeface="Century Gothic" panose="020B0502020202020204" pitchFamily="34" charset="0"/>
              </a:rPr>
              <a:t>3</a:t>
            </a:r>
            <a:r>
              <a:rPr lang="ja-JP" altLang="en-US" sz="1100" dirty="0">
                <a:latin typeface="Century Gothic" panose="020B0502020202020204" pitchFamily="34" charset="0"/>
              </a:rPr>
              <a:t>か月程度で曲が切り替わります。ご入会の目安にしてください。</a:t>
            </a:r>
            <a:endParaRPr lang="en-US" altLang="ja-JP" sz="1100" dirty="0">
              <a:latin typeface="Century Gothic" panose="020B0502020202020204" pitchFamily="34" charset="0"/>
            </a:endParaRPr>
          </a:p>
          <a:p>
            <a:r>
              <a:rPr lang="ja-JP" altLang="en-US" sz="1100" dirty="0">
                <a:latin typeface="Century Gothic" panose="020B0502020202020204" pitchFamily="34" charset="0"/>
              </a:rPr>
              <a:t>・施設や講師都合により、急遽休講する場合があります。</a:t>
            </a:r>
            <a:endParaRPr lang="en-US" altLang="ja-JP" sz="1100" dirty="0">
              <a:latin typeface="Century Gothic" panose="020B0502020202020204" pitchFamily="34" charset="0"/>
            </a:endParaRPr>
          </a:p>
          <a:p>
            <a:r>
              <a:rPr lang="ja-JP" altLang="en-US" sz="1050" dirty="0">
                <a:latin typeface="Century Gothic" panose="020B0502020202020204" pitchFamily="34" charset="0"/>
              </a:rPr>
              <a:t>・講師都合により代講開催となる場合があります。あらかじめご了承ください。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・振付やイベント、休講連絡等のため、講師含む保護者様のグループ</a:t>
            </a:r>
            <a:r>
              <a:rPr lang="en-US" altLang="ja-JP" sz="1050" dirty="0">
                <a:latin typeface="Century Gothic" panose="020B0502020202020204" pitchFamily="34" charset="0"/>
              </a:rPr>
              <a:t>LINE</a:t>
            </a:r>
            <a:r>
              <a:rPr lang="ja-JP" altLang="en-US" sz="1050" dirty="0">
                <a:latin typeface="Century Gothic" panose="020B0502020202020204" pitchFamily="34" charset="0"/>
              </a:rPr>
              <a:t>へのご参加をお願いしております。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・副次的活動として希望者を募り外部イベントへ参加する場合があります。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その際教室の内容は発表のものとなりますのでご了承くださいますようお願いいたします。</a:t>
            </a:r>
            <a:endParaRPr lang="en-US" altLang="ja-JP" sz="1050" dirty="0">
              <a:latin typeface="Century Gothic" panose="020B0502020202020204" pitchFamily="34" charset="0"/>
            </a:endParaRPr>
          </a:p>
          <a:p>
            <a:endParaRPr lang="en-US" altLang="ja-JP" sz="1050" b="1" u="sng" dirty="0">
              <a:latin typeface="Century Gothic" panose="020B0502020202020204" pitchFamily="34" charset="0"/>
            </a:endParaRPr>
          </a:p>
          <a:p>
            <a:r>
              <a:rPr lang="ja-JP" altLang="en-US" sz="1400" b="1" dirty="0">
                <a:latin typeface="Century Gothic" panose="020B0502020202020204" pitchFamily="34" charset="0"/>
              </a:rPr>
              <a:t>▷参加受付について</a:t>
            </a:r>
            <a:endParaRPr lang="en-US" altLang="ja-JP" sz="1400" b="1" dirty="0">
              <a:latin typeface="Century Gothic" panose="020B0502020202020204" pitchFamily="34" charset="0"/>
            </a:endParaRPr>
          </a:p>
          <a:p>
            <a:r>
              <a:rPr lang="ja-JP" altLang="en-US" sz="1050" dirty="0">
                <a:latin typeface="Century Gothic" panose="020B0502020202020204" pitchFamily="34" charset="0"/>
              </a:rPr>
              <a:t>・参加日は</a:t>
            </a:r>
            <a:r>
              <a:rPr lang="en-US" altLang="ja-JP" sz="1050" dirty="0">
                <a:latin typeface="Century Gothic" panose="020B0502020202020204" pitchFamily="34" charset="0"/>
              </a:rPr>
              <a:t>1F</a:t>
            </a:r>
            <a:r>
              <a:rPr lang="ja-JP" altLang="en-US" sz="1050" dirty="0">
                <a:latin typeface="Century Gothic" panose="020B0502020202020204" pitchFamily="34" charset="0"/>
              </a:rPr>
              <a:t>受付で支払い証明カードを</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　受け取り、講師へご提出ください。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a:t>
            </a:r>
            <a:r>
              <a:rPr lang="en-US" altLang="ja-JP" sz="1050" dirty="0">
                <a:latin typeface="Century Gothic" panose="020B0502020202020204" pitchFamily="34" charset="0"/>
              </a:rPr>
              <a:t>1F</a:t>
            </a:r>
            <a:r>
              <a:rPr lang="ja-JP" altLang="en-US" sz="1050" dirty="0">
                <a:latin typeface="Century Gothic" panose="020B0502020202020204" pitchFamily="34" charset="0"/>
              </a:rPr>
              <a:t>受付にて</a:t>
            </a:r>
            <a:r>
              <a:rPr lang="ja-JP" altLang="en-US" sz="1050" b="1" dirty="0">
                <a:latin typeface="Century Gothic" panose="020B0502020202020204" pitchFamily="34" charset="0"/>
              </a:rPr>
              <a:t>現金</a:t>
            </a:r>
            <a:r>
              <a:rPr lang="ja-JP" altLang="en-US" sz="1050" dirty="0">
                <a:latin typeface="Century Gothic" panose="020B0502020202020204" pitchFamily="34" charset="0"/>
              </a:rPr>
              <a:t>支払いのみ可能です。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・すべて保険料込みの価格です。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・回数券は払い戻しできません。</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・その他回数券についてはご購入の際に</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　お渡しする取り扱い説明をご確認ください。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a:t>
            </a:r>
            <a:r>
              <a:rPr lang="ja-JP" altLang="en-US" sz="1050" b="1" dirty="0">
                <a:latin typeface="Century Gothic" panose="020B0502020202020204" pitchFamily="34" charset="0"/>
              </a:rPr>
              <a:t>体験は</a:t>
            </a:r>
            <a:r>
              <a:rPr lang="en-US" altLang="ja-JP" sz="1050" b="1" dirty="0">
                <a:latin typeface="Century Gothic" panose="020B0502020202020204" pitchFamily="34" charset="0"/>
              </a:rPr>
              <a:t>1</a:t>
            </a:r>
            <a:r>
              <a:rPr lang="ja-JP" altLang="en-US" sz="1050" b="1" dirty="0">
                <a:latin typeface="Century Gothic" panose="020B0502020202020204" pitchFamily="34" charset="0"/>
              </a:rPr>
              <a:t>回無料</a:t>
            </a:r>
            <a:r>
              <a:rPr lang="ja-JP" altLang="en-US" sz="1050" dirty="0">
                <a:latin typeface="Century Gothic" panose="020B0502020202020204" pitchFamily="34" charset="0"/>
              </a:rPr>
              <a:t>です。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　受付で体験カードを受け取り</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　講師へご提出ください。</a:t>
            </a:r>
            <a:endParaRPr lang="en-US" altLang="ja-JP" sz="1050" dirty="0">
              <a:latin typeface="Century Gothic" panose="020B0502020202020204" pitchFamily="34" charset="0"/>
            </a:endParaRPr>
          </a:p>
        </p:txBody>
      </p:sp>
    </p:spTree>
    <p:extLst>
      <p:ext uri="{BB962C8B-B14F-4D97-AF65-F5344CB8AC3E}">
        <p14:creationId xmlns:p14="http://schemas.microsoft.com/office/powerpoint/2010/main" val="1714937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テキスト ボックス 35"/>
          <p:cNvSpPr txBox="1"/>
          <p:nvPr/>
        </p:nvSpPr>
        <p:spPr>
          <a:xfrm>
            <a:off x="-11681" y="19698"/>
            <a:ext cx="4217821" cy="369332"/>
          </a:xfrm>
          <a:prstGeom prst="rect">
            <a:avLst/>
          </a:prstGeom>
          <a:noFill/>
        </p:spPr>
        <p:txBody>
          <a:bodyPr wrap="none" rtlCol="0">
            <a:spAutoFit/>
          </a:bodyPr>
          <a:lstStyle/>
          <a:p>
            <a:pPr algn="ctr"/>
            <a:r>
              <a:rPr lang="en-US" altLang="ja-JP" dirty="0">
                <a:latin typeface="Century Gothic" panose="020B0502020202020204" pitchFamily="34" charset="0"/>
              </a:rPr>
              <a:t>2026</a:t>
            </a:r>
            <a:r>
              <a:rPr lang="ja-JP" altLang="en-US" dirty="0">
                <a:latin typeface="Century Gothic" panose="020B0502020202020204" pitchFamily="34" charset="0"/>
              </a:rPr>
              <a:t>年度年間開催予定表　</a:t>
            </a:r>
            <a:r>
              <a:rPr lang="en-US" altLang="ja-JP" sz="1400" dirty="0">
                <a:latin typeface="Century Gothic" panose="020B0502020202020204" pitchFamily="34" charset="0"/>
              </a:rPr>
              <a:t>2026/2/16</a:t>
            </a:r>
            <a:r>
              <a:rPr lang="ja-JP" altLang="en-US" sz="1400" dirty="0">
                <a:latin typeface="Century Gothic" panose="020B0502020202020204" pitchFamily="34" charset="0"/>
              </a:rPr>
              <a:t>現在</a:t>
            </a:r>
          </a:p>
        </p:txBody>
      </p:sp>
      <p:sp>
        <p:nvSpPr>
          <p:cNvPr id="18" name="正方形/長方形 17"/>
          <p:cNvSpPr/>
          <p:nvPr/>
        </p:nvSpPr>
        <p:spPr>
          <a:xfrm>
            <a:off x="4930417" y="1365734"/>
            <a:ext cx="4953000" cy="954107"/>
          </a:xfrm>
          <a:prstGeom prst="rect">
            <a:avLst/>
          </a:prstGeom>
        </p:spPr>
        <p:txBody>
          <a:bodyPr>
            <a:spAutoFit/>
          </a:bodyPr>
          <a:lstStyle/>
          <a:p>
            <a:pPr algn="just">
              <a:spcAft>
                <a:spcPts val="0"/>
              </a:spcAft>
            </a:pPr>
            <a:r>
              <a:rPr lang="ja-JP" altLang="en-US" sz="2000" b="1" kern="100" dirty="0">
                <a:latin typeface="+mn-ea"/>
                <a:cs typeface="Times New Roman" panose="02020603050405020304" pitchFamily="18" charset="0"/>
              </a:rPr>
              <a:t>初心者から中級者向け！</a:t>
            </a:r>
            <a:endParaRPr lang="en-US" altLang="ja-JP" sz="2000" b="1" kern="100" dirty="0">
              <a:latin typeface="+mn-ea"/>
              <a:cs typeface="Times New Roman" panose="02020603050405020304" pitchFamily="18" charset="0"/>
            </a:endParaRPr>
          </a:p>
          <a:p>
            <a:pPr algn="just">
              <a:spcAft>
                <a:spcPts val="0"/>
              </a:spcAft>
            </a:pPr>
            <a:r>
              <a:rPr lang="ja-JP" altLang="en-US" b="1" kern="100" dirty="0">
                <a:latin typeface="+mn-ea"/>
                <a:cs typeface="Times New Roman" panose="02020603050405020304" pitchFamily="18" charset="0"/>
              </a:rPr>
              <a:t>基礎練習からゲームまで楽しみながら</a:t>
            </a:r>
            <a:endParaRPr lang="en-US" altLang="ja-JP" b="1" kern="100" dirty="0">
              <a:latin typeface="+mn-ea"/>
              <a:cs typeface="Times New Roman" panose="02020603050405020304" pitchFamily="18" charset="0"/>
            </a:endParaRPr>
          </a:p>
          <a:p>
            <a:pPr algn="just">
              <a:spcAft>
                <a:spcPts val="0"/>
              </a:spcAft>
            </a:pPr>
            <a:r>
              <a:rPr lang="ja-JP" altLang="en-US" b="1" kern="100" dirty="0">
                <a:latin typeface="+mn-ea"/>
                <a:cs typeface="Times New Roman" panose="02020603050405020304" pitchFamily="18" charset="0"/>
              </a:rPr>
              <a:t>スキルアップできる教室です。</a:t>
            </a:r>
            <a:endParaRPr lang="ja-JP" altLang="ja-JP" b="1" kern="100" dirty="0">
              <a:latin typeface="+mn-ea"/>
              <a:cs typeface="Times New Roman" panose="02020603050405020304" pitchFamily="18" charset="0"/>
            </a:endParaRPr>
          </a:p>
        </p:txBody>
      </p:sp>
      <p:sp>
        <p:nvSpPr>
          <p:cNvPr id="22" name="テキスト ボックス 21"/>
          <p:cNvSpPr txBox="1"/>
          <p:nvPr/>
        </p:nvSpPr>
        <p:spPr>
          <a:xfrm>
            <a:off x="77903" y="414683"/>
            <a:ext cx="4394152" cy="475836"/>
          </a:xfrm>
          <a:prstGeom prst="rect">
            <a:avLst/>
          </a:prstGeom>
          <a:noFill/>
        </p:spPr>
        <p:txBody>
          <a:bodyPr wrap="none" rtlCol="0">
            <a:spAutoFit/>
          </a:bodyPr>
          <a:lstStyle/>
          <a:p>
            <a:r>
              <a:rPr lang="ja-JP" altLang="en-US" sz="2492" b="1" dirty="0">
                <a:latin typeface="Century Gothic" panose="020B0502020202020204" pitchFamily="34" charset="0"/>
              </a:rPr>
              <a:t>月</a:t>
            </a:r>
            <a:r>
              <a:rPr lang="ja-JP" altLang="en-US" sz="2000" b="1" dirty="0">
                <a:latin typeface="Century Gothic" panose="020B0502020202020204" pitchFamily="34" charset="0"/>
              </a:rPr>
              <a:t>曜日</a:t>
            </a:r>
            <a:r>
              <a:rPr lang="ja-JP" altLang="en-US" sz="2492" b="1" dirty="0">
                <a:latin typeface="Century Gothic" panose="020B0502020202020204" pitchFamily="34" charset="0"/>
              </a:rPr>
              <a:t> 定期教室</a:t>
            </a:r>
            <a:r>
              <a:rPr lang="ja-JP" altLang="en-US" sz="2492" dirty="0">
                <a:latin typeface="Century Gothic" panose="020B0502020202020204" pitchFamily="34" charset="0"/>
              </a:rPr>
              <a:t>　</a:t>
            </a:r>
            <a:r>
              <a:rPr lang="en-US" altLang="ja-JP" sz="2492" dirty="0">
                <a:latin typeface="Century Gothic" panose="020B0502020202020204" pitchFamily="34" charset="0"/>
              </a:rPr>
              <a:t>15:30-20:45</a:t>
            </a:r>
            <a:endParaRPr lang="ja-JP" altLang="en-US" sz="2492" dirty="0">
              <a:latin typeface="Century Gothic" panose="020B0502020202020204" pitchFamily="34" charset="0"/>
            </a:endParaRPr>
          </a:p>
        </p:txBody>
      </p:sp>
      <p:sp>
        <p:nvSpPr>
          <p:cNvPr id="23" name="テキスト ボックス 22"/>
          <p:cNvSpPr txBox="1"/>
          <p:nvPr/>
        </p:nvSpPr>
        <p:spPr>
          <a:xfrm>
            <a:off x="7423977" y="4550128"/>
            <a:ext cx="2441694" cy="2246769"/>
          </a:xfrm>
          <a:prstGeom prst="rect">
            <a:avLst/>
          </a:prstGeom>
          <a:noFill/>
        </p:spPr>
        <p:txBody>
          <a:bodyPr wrap="none" rtlCol="0">
            <a:spAutoFit/>
          </a:bodyPr>
          <a:lstStyle/>
          <a:p>
            <a:r>
              <a:rPr lang="ja-JP" altLang="en-US" sz="1400" b="1" u="sng" dirty="0">
                <a:latin typeface="Century Gothic" panose="020B0502020202020204" pitchFamily="34" charset="0"/>
              </a:rPr>
              <a:t>▷教室情報</a:t>
            </a:r>
            <a:endParaRPr lang="en-US" altLang="ja-JP" sz="1200" dirty="0">
              <a:latin typeface="Century Gothic" panose="020B0502020202020204" pitchFamily="34" charset="0"/>
            </a:endParaRPr>
          </a:p>
          <a:p>
            <a:r>
              <a:rPr lang="ja-JP" altLang="en-US" sz="1100" dirty="0">
                <a:latin typeface="Century Gothic" panose="020B0502020202020204" pitchFamily="34" charset="0"/>
              </a:rPr>
              <a:t>　</a:t>
            </a:r>
            <a:r>
              <a:rPr lang="ja-JP" altLang="en-US" sz="1200" dirty="0">
                <a:latin typeface="Century Gothic" panose="020B0502020202020204" pitchFamily="34" charset="0"/>
              </a:rPr>
              <a:t>会場　</a:t>
            </a:r>
            <a:r>
              <a:rPr lang="en-US" altLang="ja-JP" sz="1200" dirty="0">
                <a:latin typeface="Century Gothic" panose="020B0502020202020204" pitchFamily="34" charset="0"/>
              </a:rPr>
              <a:t>1F</a:t>
            </a:r>
            <a:r>
              <a:rPr lang="ja-JP" altLang="en-US" sz="1200" dirty="0">
                <a:latin typeface="Century Gothic" panose="020B0502020202020204" pitchFamily="34" charset="0"/>
              </a:rPr>
              <a:t> メインアリーナ</a:t>
            </a:r>
            <a:r>
              <a:rPr lang="en-US" altLang="ja-JP" sz="1200" dirty="0">
                <a:latin typeface="Century Gothic" panose="020B0502020202020204" pitchFamily="34" charset="0"/>
              </a:rPr>
              <a:t>A</a:t>
            </a:r>
          </a:p>
          <a:p>
            <a:r>
              <a:rPr lang="ja-JP" altLang="en-US" sz="1200" dirty="0">
                <a:latin typeface="Century Gothic" panose="020B0502020202020204" pitchFamily="34" charset="0"/>
              </a:rPr>
              <a:t>　定員　幼児</a:t>
            </a:r>
            <a:r>
              <a:rPr lang="en-US" altLang="ja-JP" sz="1200" dirty="0">
                <a:latin typeface="Century Gothic" panose="020B0502020202020204" pitchFamily="34" charset="0"/>
              </a:rPr>
              <a:t>:12</a:t>
            </a:r>
            <a:r>
              <a:rPr lang="ja-JP" altLang="en-US" sz="1200" dirty="0">
                <a:latin typeface="Century Gothic" panose="020B0502020202020204" pitchFamily="34" charset="0"/>
              </a:rPr>
              <a:t>名</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　　　小学生以上</a:t>
            </a:r>
            <a:r>
              <a:rPr lang="en-US" altLang="ja-JP" sz="1200" dirty="0">
                <a:latin typeface="Century Gothic" panose="020B0502020202020204" pitchFamily="34" charset="0"/>
              </a:rPr>
              <a:t>:</a:t>
            </a:r>
            <a:r>
              <a:rPr lang="ja-JP" altLang="en-US" sz="1200" dirty="0">
                <a:latin typeface="Century Gothic" panose="020B0502020202020204" pitchFamily="34" charset="0"/>
              </a:rPr>
              <a:t>各</a:t>
            </a:r>
            <a:r>
              <a:rPr lang="en-US" altLang="ja-JP" sz="1200" dirty="0">
                <a:latin typeface="Century Gothic" panose="020B0502020202020204" pitchFamily="34" charset="0"/>
              </a:rPr>
              <a:t>24</a:t>
            </a:r>
            <a:r>
              <a:rPr lang="ja-JP" altLang="en-US" sz="1200" dirty="0">
                <a:latin typeface="Century Gothic" panose="020B0502020202020204" pitchFamily="34" charset="0"/>
              </a:rPr>
              <a:t>名</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　対象　</a:t>
            </a:r>
            <a:r>
              <a:rPr lang="en-US" altLang="ja-JP" sz="1200" dirty="0">
                <a:latin typeface="Century Gothic" panose="020B0502020202020204" pitchFamily="34" charset="0"/>
              </a:rPr>
              <a:t>4</a:t>
            </a:r>
            <a:r>
              <a:rPr lang="ja-JP" altLang="en-US" sz="1200" dirty="0">
                <a:latin typeface="Century Gothic" panose="020B0502020202020204" pitchFamily="34" charset="0"/>
              </a:rPr>
              <a:t>歳以上高校生まで</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　講師　石杜</a:t>
            </a:r>
            <a:r>
              <a:rPr lang="en-US" altLang="ja-JP" sz="1200" dirty="0">
                <a:latin typeface="Century Gothic" panose="020B0502020202020204" pitchFamily="34" charset="0"/>
              </a:rPr>
              <a:t>(</a:t>
            </a:r>
            <a:r>
              <a:rPr lang="ja-JP" altLang="en-US" sz="1200" dirty="0">
                <a:latin typeface="Century Gothic" panose="020B0502020202020204" pitchFamily="34" charset="0"/>
              </a:rPr>
              <a:t>ジオスポーツ</a:t>
            </a:r>
            <a:r>
              <a:rPr lang="en-US" altLang="ja-JP" sz="1200" dirty="0">
                <a:latin typeface="Century Gothic" panose="020B0502020202020204" pitchFamily="34" charset="0"/>
              </a:rPr>
              <a:t>)</a:t>
            </a:r>
          </a:p>
          <a:p>
            <a:r>
              <a:rPr lang="ja-JP" altLang="en-US" sz="1100" kern="100" dirty="0">
                <a:latin typeface="+mn-ea"/>
                <a:cs typeface="Times New Roman" panose="02020603050405020304" pitchFamily="18" charset="0"/>
              </a:rPr>
              <a:t>持ち物　</a:t>
            </a:r>
            <a:r>
              <a:rPr lang="ja-JP" altLang="en-US" sz="1050" kern="100" dirty="0">
                <a:latin typeface="+mn-ea"/>
                <a:cs typeface="Times New Roman" panose="02020603050405020304" pitchFamily="18" charset="0"/>
              </a:rPr>
              <a:t>バスケットボールシューズ</a:t>
            </a:r>
            <a:endParaRPr lang="en-US" altLang="ja-JP" sz="1050" kern="100" dirty="0">
              <a:latin typeface="+mn-ea"/>
              <a:cs typeface="Times New Roman" panose="02020603050405020304" pitchFamily="18" charset="0"/>
            </a:endParaRPr>
          </a:p>
          <a:p>
            <a:pPr algn="just">
              <a:spcAft>
                <a:spcPts val="0"/>
              </a:spcAft>
            </a:pPr>
            <a:r>
              <a:rPr lang="ja-JP" altLang="en-US" sz="1100" kern="100" dirty="0">
                <a:latin typeface="+mn-ea"/>
                <a:cs typeface="Times New Roman" panose="02020603050405020304" pitchFamily="18" charset="0"/>
              </a:rPr>
              <a:t>　　　　</a:t>
            </a:r>
            <a:r>
              <a:rPr lang="ja-JP" altLang="ja-JP" sz="1100" kern="100" dirty="0">
                <a:latin typeface="+mn-ea"/>
                <a:cs typeface="Times New Roman" panose="02020603050405020304" pitchFamily="18" charset="0"/>
              </a:rPr>
              <a:t>運動できる服装</a:t>
            </a:r>
            <a:endParaRPr lang="en-US" altLang="ja-JP" sz="1100" kern="100" dirty="0">
              <a:latin typeface="+mn-ea"/>
              <a:cs typeface="Times New Roman" panose="02020603050405020304" pitchFamily="18" charset="0"/>
            </a:endParaRPr>
          </a:p>
          <a:p>
            <a:pPr algn="just">
              <a:spcAft>
                <a:spcPts val="0"/>
              </a:spcAft>
            </a:pPr>
            <a:r>
              <a:rPr lang="ja-JP" altLang="en-US" sz="1100" kern="100" dirty="0">
                <a:latin typeface="+mn-ea"/>
                <a:cs typeface="Times New Roman" panose="02020603050405020304" pitchFamily="18" charset="0"/>
              </a:rPr>
              <a:t>　　　　</a:t>
            </a:r>
            <a:r>
              <a:rPr lang="ja-JP" altLang="ja-JP" sz="1100" kern="100" dirty="0">
                <a:latin typeface="+mn-ea"/>
                <a:cs typeface="Times New Roman" panose="02020603050405020304" pitchFamily="18" charset="0"/>
              </a:rPr>
              <a:t>飲み物・タオル</a:t>
            </a:r>
            <a:endParaRPr lang="en-US" altLang="ja-JP" sz="1100" kern="100" dirty="0">
              <a:latin typeface="+mn-ea"/>
              <a:cs typeface="Times New Roman" panose="02020603050405020304" pitchFamily="18" charset="0"/>
            </a:endParaRPr>
          </a:p>
          <a:p>
            <a:pPr algn="just">
              <a:spcAft>
                <a:spcPts val="0"/>
              </a:spcAft>
            </a:pPr>
            <a:r>
              <a:rPr lang="ja-JP" altLang="en-US" sz="1100" kern="100" dirty="0">
                <a:latin typeface="+mn-ea"/>
                <a:cs typeface="Times New Roman" panose="02020603050405020304" pitchFamily="18" charset="0"/>
              </a:rPr>
              <a:t>　　　　</a:t>
            </a:r>
            <a:r>
              <a:rPr lang="en-US" altLang="ja-JP" sz="1100" kern="100" dirty="0">
                <a:latin typeface="+mn-ea"/>
                <a:cs typeface="Times New Roman" panose="02020603050405020304" pitchFamily="18" charset="0"/>
              </a:rPr>
              <a:t>(</a:t>
            </a:r>
            <a:r>
              <a:rPr lang="ja-JP" altLang="en-US" sz="1100" kern="100" dirty="0">
                <a:latin typeface="+mn-ea"/>
                <a:cs typeface="Times New Roman" panose="02020603050405020304" pitchFamily="18" charset="0"/>
              </a:rPr>
              <a:t>バスケットボール</a:t>
            </a:r>
            <a:r>
              <a:rPr lang="en-US" altLang="ja-JP" sz="1100" kern="100" dirty="0">
                <a:latin typeface="+mn-ea"/>
                <a:cs typeface="Times New Roman" panose="02020603050405020304" pitchFamily="18" charset="0"/>
              </a:rPr>
              <a:t>)</a:t>
            </a:r>
          </a:p>
          <a:p>
            <a:pPr algn="just">
              <a:spcAft>
                <a:spcPts val="0"/>
              </a:spcAft>
            </a:pPr>
            <a:r>
              <a:rPr lang="en-US" altLang="ja-JP" sz="1100" b="1" kern="100" dirty="0">
                <a:latin typeface="+mn-ea"/>
                <a:cs typeface="Times New Roman" panose="02020603050405020304" pitchFamily="18" charset="0"/>
              </a:rPr>
              <a:t>※</a:t>
            </a:r>
            <a:r>
              <a:rPr lang="ja-JP" altLang="en-US" sz="1100" b="1" kern="100" dirty="0">
                <a:latin typeface="+mn-ea"/>
                <a:cs typeface="Times New Roman" panose="02020603050405020304" pitchFamily="18" charset="0"/>
              </a:rPr>
              <a:t>教室中にコーチ</a:t>
            </a:r>
            <a:r>
              <a:rPr lang="en-US" altLang="ja-JP" sz="1100" b="1" kern="100" dirty="0">
                <a:latin typeface="+mn-ea"/>
                <a:cs typeface="Times New Roman" panose="02020603050405020304" pitchFamily="18" charset="0"/>
              </a:rPr>
              <a:t>SNS</a:t>
            </a:r>
            <a:r>
              <a:rPr lang="ja-JP" altLang="en-US" sz="1100" b="1" kern="100" dirty="0">
                <a:latin typeface="+mn-ea"/>
                <a:cs typeface="Times New Roman" panose="02020603050405020304" pitchFamily="18" charset="0"/>
              </a:rPr>
              <a:t>で配信用の</a:t>
            </a:r>
            <a:endParaRPr lang="en-US" altLang="ja-JP" sz="1100" b="1" kern="100" dirty="0">
              <a:latin typeface="+mn-ea"/>
              <a:cs typeface="Times New Roman" panose="02020603050405020304" pitchFamily="18" charset="0"/>
            </a:endParaRPr>
          </a:p>
          <a:p>
            <a:pPr algn="just">
              <a:spcAft>
                <a:spcPts val="0"/>
              </a:spcAft>
            </a:pPr>
            <a:r>
              <a:rPr lang="ja-JP" altLang="en-US" sz="1100" b="1" kern="100" dirty="0">
                <a:latin typeface="+mn-ea"/>
                <a:cs typeface="Times New Roman" panose="02020603050405020304" pitchFamily="18" charset="0"/>
              </a:rPr>
              <a:t>　撮影をすることがあります。</a:t>
            </a:r>
            <a:endParaRPr lang="ja-JP" altLang="ja-JP" sz="1100" b="1" kern="100" dirty="0">
              <a:latin typeface="+mn-ea"/>
              <a:cs typeface="Times New Roman" panose="02020603050405020304" pitchFamily="18" charset="0"/>
            </a:endParaRPr>
          </a:p>
        </p:txBody>
      </p:sp>
      <p:sp>
        <p:nvSpPr>
          <p:cNvPr id="12" name="テキスト ボックス 11"/>
          <p:cNvSpPr txBox="1"/>
          <p:nvPr/>
        </p:nvSpPr>
        <p:spPr>
          <a:xfrm>
            <a:off x="103551" y="1145459"/>
            <a:ext cx="4493538" cy="523220"/>
          </a:xfrm>
          <a:prstGeom prst="rect">
            <a:avLst/>
          </a:prstGeom>
          <a:noFill/>
        </p:spPr>
        <p:txBody>
          <a:bodyPr wrap="none" rtlCol="0">
            <a:spAutoFit/>
          </a:bodyPr>
          <a:lstStyle/>
          <a:p>
            <a:r>
              <a:rPr lang="ja-JP" altLang="en-US" sz="2800" b="1" dirty="0"/>
              <a:t>バスケットボールスクール</a:t>
            </a:r>
          </a:p>
        </p:txBody>
      </p:sp>
      <p:sp>
        <p:nvSpPr>
          <p:cNvPr id="13" name="正方形/長方形 12"/>
          <p:cNvSpPr/>
          <p:nvPr/>
        </p:nvSpPr>
        <p:spPr>
          <a:xfrm>
            <a:off x="77057" y="850855"/>
            <a:ext cx="3262432" cy="400110"/>
          </a:xfrm>
          <a:prstGeom prst="rect">
            <a:avLst/>
          </a:prstGeom>
        </p:spPr>
        <p:txBody>
          <a:bodyPr wrap="none">
            <a:spAutoFit/>
          </a:bodyPr>
          <a:lstStyle/>
          <a:p>
            <a:r>
              <a:rPr lang="ja-JP" altLang="en-US" sz="2000" b="1" dirty="0"/>
              <a:t>湘南バスケットボールラボ</a:t>
            </a:r>
            <a:endParaRPr lang="en-US" altLang="ja-JP" sz="2000" b="1" dirty="0"/>
          </a:p>
        </p:txBody>
      </p:sp>
      <p:sp>
        <p:nvSpPr>
          <p:cNvPr id="2" name="テキスト ボックス 1">
            <a:extLst>
              <a:ext uri="{FF2B5EF4-FFF2-40B4-BE49-F238E27FC236}">
                <a16:creationId xmlns:a16="http://schemas.microsoft.com/office/drawing/2014/main" id="{7F1236C9-2B56-CE5F-DC16-ED59F17FA8AD}"/>
              </a:ext>
            </a:extLst>
          </p:cNvPr>
          <p:cNvSpPr txBox="1"/>
          <p:nvPr/>
        </p:nvSpPr>
        <p:spPr>
          <a:xfrm>
            <a:off x="4813258" y="1096004"/>
            <a:ext cx="4958409" cy="338554"/>
          </a:xfrm>
          <a:prstGeom prst="rect">
            <a:avLst/>
          </a:prstGeom>
          <a:noFill/>
        </p:spPr>
        <p:txBody>
          <a:bodyPr wrap="none" rtlCol="0">
            <a:spAutoFit/>
          </a:bodyPr>
          <a:lstStyle/>
          <a:p>
            <a:r>
              <a:rPr lang="en-US" altLang="ja-JP" sz="1600" dirty="0">
                <a:latin typeface="Century Gothic" panose="020B0502020202020204" pitchFamily="34" charset="0"/>
              </a:rPr>
              <a:t>1</a:t>
            </a:r>
            <a:r>
              <a:rPr lang="ja-JP" altLang="en-US" sz="1200" dirty="0">
                <a:latin typeface="Century Gothic" panose="020B0502020202020204" pitchFamily="34" charset="0"/>
              </a:rPr>
              <a:t>期</a:t>
            </a:r>
            <a:r>
              <a:rPr lang="ja-JP" altLang="en-US" sz="1200" b="1" dirty="0">
                <a:latin typeface="Century Gothic" panose="020B0502020202020204" pitchFamily="34" charset="0"/>
              </a:rPr>
              <a:t> </a:t>
            </a:r>
            <a:r>
              <a:rPr lang="en-US" altLang="ja-JP" sz="1600" b="1" dirty="0">
                <a:latin typeface="Century Gothic" panose="020B0502020202020204" pitchFamily="34" charset="0"/>
              </a:rPr>
              <a:t>10</a:t>
            </a:r>
            <a:r>
              <a:rPr lang="ja-JP" altLang="en-US" sz="1200" dirty="0">
                <a:latin typeface="Century Gothic" panose="020B0502020202020204" pitchFamily="34" charset="0"/>
              </a:rPr>
              <a:t>回 幼児クラス</a:t>
            </a:r>
            <a:r>
              <a:rPr lang="en-US" altLang="ja-JP" sz="1400" b="1" dirty="0">
                <a:latin typeface="Century Gothic" panose="020B0502020202020204" pitchFamily="34" charset="0"/>
              </a:rPr>
              <a:t>11,000</a:t>
            </a:r>
            <a:r>
              <a:rPr lang="ja-JP" altLang="en-US" sz="1200" dirty="0">
                <a:latin typeface="Century Gothic" panose="020B0502020202020204" pitchFamily="34" charset="0"/>
              </a:rPr>
              <a:t>円　小学生クラス以上</a:t>
            </a:r>
            <a:r>
              <a:rPr lang="en-US" altLang="ja-JP" sz="1400" b="1" dirty="0">
                <a:latin typeface="Century Gothic" panose="020B0502020202020204" pitchFamily="34" charset="0"/>
              </a:rPr>
              <a:t>16,500</a:t>
            </a:r>
            <a:r>
              <a:rPr lang="ja-JP" altLang="en-US" sz="1200" dirty="0">
                <a:latin typeface="Century Gothic" panose="020B0502020202020204" pitchFamily="34" charset="0"/>
              </a:rPr>
              <a:t>円 </a:t>
            </a:r>
            <a:r>
              <a:rPr lang="en-US" altLang="ja-JP" sz="1200" dirty="0">
                <a:latin typeface="Century Gothic" panose="020B0502020202020204" pitchFamily="34" charset="0"/>
              </a:rPr>
              <a:t>(</a:t>
            </a:r>
            <a:r>
              <a:rPr lang="ja-JP" altLang="en-US" sz="1200" dirty="0">
                <a:latin typeface="Century Gothic" panose="020B0502020202020204" pitchFamily="34" charset="0"/>
              </a:rPr>
              <a:t>税込</a:t>
            </a:r>
            <a:r>
              <a:rPr lang="en-US" altLang="ja-JP" sz="1200" dirty="0">
                <a:latin typeface="Century Gothic" panose="020B0502020202020204" pitchFamily="34" charset="0"/>
              </a:rPr>
              <a:t>)</a:t>
            </a:r>
            <a:endParaRPr lang="ja-JP" altLang="en-US" sz="1200" dirty="0">
              <a:latin typeface="Century Gothic" panose="020B0502020202020204" pitchFamily="34" charset="0"/>
            </a:endParaRPr>
          </a:p>
        </p:txBody>
      </p:sp>
      <p:pic>
        <p:nvPicPr>
          <p:cNvPr id="16" name="図 15">
            <a:extLst>
              <a:ext uri="{FF2B5EF4-FFF2-40B4-BE49-F238E27FC236}">
                <a16:creationId xmlns:a16="http://schemas.microsoft.com/office/drawing/2014/main" id="{16D63961-ABA9-D092-1599-43F4AB08517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94670" y="288728"/>
            <a:ext cx="504000" cy="504000"/>
          </a:xfrm>
          <a:prstGeom prst="rect">
            <a:avLst/>
          </a:prstGeom>
        </p:spPr>
      </p:pic>
      <p:sp>
        <p:nvSpPr>
          <p:cNvPr id="20" name="テキスト ボックス 19">
            <a:extLst>
              <a:ext uri="{FF2B5EF4-FFF2-40B4-BE49-F238E27FC236}">
                <a16:creationId xmlns:a16="http://schemas.microsoft.com/office/drawing/2014/main" id="{C37C98A5-1A20-0919-E1DC-D324E7983E9C}"/>
              </a:ext>
            </a:extLst>
          </p:cNvPr>
          <p:cNvSpPr txBox="1"/>
          <p:nvPr/>
        </p:nvSpPr>
        <p:spPr>
          <a:xfrm>
            <a:off x="8833888" y="723795"/>
            <a:ext cx="933269" cy="276999"/>
          </a:xfrm>
          <a:prstGeom prst="rect">
            <a:avLst/>
          </a:prstGeom>
          <a:noFill/>
        </p:spPr>
        <p:txBody>
          <a:bodyPr wrap="none" rtlCol="0">
            <a:spAutoFit/>
          </a:bodyPr>
          <a:lstStyle/>
          <a:p>
            <a:r>
              <a:rPr lang="en-US" altLang="ja-JP" sz="1200" dirty="0">
                <a:latin typeface="Century Gothic" panose="020B0502020202020204" pitchFamily="34" charset="0"/>
              </a:rPr>
              <a:t>Instagram</a:t>
            </a:r>
            <a:endParaRPr kumimoji="1" lang="ja-JP" altLang="en-US" sz="1200" dirty="0">
              <a:latin typeface="Century Gothic" panose="020B0502020202020204" pitchFamily="34" charset="0"/>
            </a:endParaRPr>
          </a:p>
        </p:txBody>
      </p:sp>
      <p:pic>
        <p:nvPicPr>
          <p:cNvPr id="24" name="図 23">
            <a:extLst>
              <a:ext uri="{FF2B5EF4-FFF2-40B4-BE49-F238E27FC236}">
                <a16:creationId xmlns:a16="http://schemas.microsoft.com/office/drawing/2014/main" id="{30E2B6D5-0BCB-F922-60AC-600A4F9AB7B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12331" y="277755"/>
            <a:ext cx="504000" cy="504000"/>
          </a:xfrm>
          <a:prstGeom prst="rect">
            <a:avLst/>
          </a:prstGeom>
        </p:spPr>
      </p:pic>
      <p:sp>
        <p:nvSpPr>
          <p:cNvPr id="25" name="テキスト ボックス 24">
            <a:extLst>
              <a:ext uri="{FF2B5EF4-FFF2-40B4-BE49-F238E27FC236}">
                <a16:creationId xmlns:a16="http://schemas.microsoft.com/office/drawing/2014/main" id="{9912C7CE-8CFB-6A24-05A2-ABC345419BB0}"/>
              </a:ext>
            </a:extLst>
          </p:cNvPr>
          <p:cNvSpPr txBox="1"/>
          <p:nvPr/>
        </p:nvSpPr>
        <p:spPr>
          <a:xfrm>
            <a:off x="6791892" y="701493"/>
            <a:ext cx="381836" cy="276999"/>
          </a:xfrm>
          <a:prstGeom prst="rect">
            <a:avLst/>
          </a:prstGeom>
          <a:noFill/>
        </p:spPr>
        <p:txBody>
          <a:bodyPr wrap="none" rtlCol="0">
            <a:spAutoFit/>
          </a:bodyPr>
          <a:lstStyle/>
          <a:p>
            <a:r>
              <a:rPr lang="en-US" altLang="ja-JP" sz="1200" dirty="0">
                <a:latin typeface="Century Gothic" panose="020B0502020202020204" pitchFamily="34" charset="0"/>
              </a:rPr>
              <a:t>HP</a:t>
            </a:r>
            <a:endParaRPr kumimoji="1" lang="ja-JP" altLang="en-US" sz="1200" dirty="0">
              <a:latin typeface="Century Gothic" panose="020B0502020202020204" pitchFamily="34" charset="0"/>
            </a:endParaRPr>
          </a:p>
        </p:txBody>
      </p:sp>
      <p:pic>
        <p:nvPicPr>
          <p:cNvPr id="26" name="図 25">
            <a:extLst>
              <a:ext uri="{FF2B5EF4-FFF2-40B4-BE49-F238E27FC236}">
                <a16:creationId xmlns:a16="http://schemas.microsoft.com/office/drawing/2014/main" id="{F52094F2-B8D5-0F8E-9CA0-EE5B843D9E03}"/>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025" t="8113" r="11106" b="-1"/>
          <a:stretch/>
        </p:blipFill>
        <p:spPr>
          <a:xfrm>
            <a:off x="9001941" y="282578"/>
            <a:ext cx="540000" cy="508167"/>
          </a:xfrm>
          <a:prstGeom prst="rect">
            <a:avLst/>
          </a:prstGeom>
        </p:spPr>
      </p:pic>
      <p:pic>
        <p:nvPicPr>
          <p:cNvPr id="27" name="図 26" descr="QR コード&#10;&#10;自動的に生成された説明">
            <a:extLst>
              <a:ext uri="{FF2B5EF4-FFF2-40B4-BE49-F238E27FC236}">
                <a16:creationId xmlns:a16="http://schemas.microsoft.com/office/drawing/2014/main" id="{B3A09971-5BE0-666B-8302-20F2AE00051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440789" y="281525"/>
            <a:ext cx="509299" cy="509299"/>
          </a:xfrm>
          <a:prstGeom prst="rect">
            <a:avLst/>
          </a:prstGeom>
        </p:spPr>
      </p:pic>
      <p:sp>
        <p:nvSpPr>
          <p:cNvPr id="28" name="テキスト ボックス 27">
            <a:extLst>
              <a:ext uri="{FF2B5EF4-FFF2-40B4-BE49-F238E27FC236}">
                <a16:creationId xmlns:a16="http://schemas.microsoft.com/office/drawing/2014/main" id="{5C5FB382-70DC-B23D-BBBC-939821185D7D}"/>
              </a:ext>
            </a:extLst>
          </p:cNvPr>
          <p:cNvSpPr txBox="1"/>
          <p:nvPr/>
        </p:nvSpPr>
        <p:spPr>
          <a:xfrm>
            <a:off x="7458337" y="716655"/>
            <a:ext cx="492863" cy="253916"/>
          </a:xfrm>
          <a:prstGeom prst="rect">
            <a:avLst/>
          </a:prstGeom>
          <a:noFill/>
        </p:spPr>
        <p:txBody>
          <a:bodyPr wrap="square" rtlCol="0">
            <a:spAutoFit/>
          </a:bodyPr>
          <a:lstStyle/>
          <a:p>
            <a:r>
              <a:rPr kumimoji="1" lang="en-US" altLang="ja-JP" sz="1050" dirty="0">
                <a:latin typeface="Century Gothic" panose="020B0502020202020204" pitchFamily="34" charset="0"/>
              </a:rPr>
              <a:t>LINE</a:t>
            </a:r>
            <a:endParaRPr kumimoji="1" lang="ja-JP" altLang="en-US" sz="1050" dirty="0">
              <a:latin typeface="Century Gothic" panose="020B0502020202020204" pitchFamily="34" charset="0"/>
            </a:endParaRPr>
          </a:p>
        </p:txBody>
      </p:sp>
      <p:sp>
        <p:nvSpPr>
          <p:cNvPr id="29" name="テキスト ボックス 28">
            <a:extLst>
              <a:ext uri="{FF2B5EF4-FFF2-40B4-BE49-F238E27FC236}">
                <a16:creationId xmlns:a16="http://schemas.microsoft.com/office/drawing/2014/main" id="{E6453ED6-3336-4811-58AC-83129F5D0305}"/>
              </a:ext>
            </a:extLst>
          </p:cNvPr>
          <p:cNvSpPr txBox="1"/>
          <p:nvPr/>
        </p:nvSpPr>
        <p:spPr>
          <a:xfrm>
            <a:off x="8308579" y="723795"/>
            <a:ext cx="277640" cy="276999"/>
          </a:xfrm>
          <a:prstGeom prst="rect">
            <a:avLst/>
          </a:prstGeom>
          <a:noFill/>
        </p:spPr>
        <p:txBody>
          <a:bodyPr wrap="none" rtlCol="0">
            <a:spAutoFit/>
          </a:bodyPr>
          <a:lstStyle/>
          <a:p>
            <a:r>
              <a:rPr lang="en-US" altLang="ja-JP" sz="1200" dirty="0">
                <a:latin typeface="Century Gothic" panose="020B0502020202020204" pitchFamily="34" charset="0"/>
              </a:rPr>
              <a:t>X</a:t>
            </a:r>
            <a:endParaRPr kumimoji="1" lang="ja-JP" altLang="en-US" sz="1200" dirty="0">
              <a:latin typeface="Century Gothic" panose="020B0502020202020204" pitchFamily="34" charset="0"/>
            </a:endParaRPr>
          </a:p>
        </p:txBody>
      </p:sp>
      <p:sp>
        <p:nvSpPr>
          <p:cNvPr id="30" name="テキスト ボックス 29">
            <a:extLst>
              <a:ext uri="{FF2B5EF4-FFF2-40B4-BE49-F238E27FC236}">
                <a16:creationId xmlns:a16="http://schemas.microsoft.com/office/drawing/2014/main" id="{2D0FFAA7-8638-7ECC-7390-696DB95936A8}"/>
              </a:ext>
            </a:extLst>
          </p:cNvPr>
          <p:cNvSpPr txBox="1"/>
          <p:nvPr/>
        </p:nvSpPr>
        <p:spPr>
          <a:xfrm>
            <a:off x="4781826" y="2833"/>
            <a:ext cx="1856598" cy="1169551"/>
          </a:xfrm>
          <a:prstGeom prst="rect">
            <a:avLst/>
          </a:prstGeom>
          <a:noFill/>
        </p:spPr>
        <p:txBody>
          <a:bodyPr wrap="none" rtlCol="0">
            <a:spAutoFit/>
          </a:bodyPr>
          <a:lstStyle/>
          <a:p>
            <a:r>
              <a:rPr lang="ja-JP" altLang="en-US" sz="1400" b="1" dirty="0">
                <a:latin typeface="Century Gothic" panose="020B0502020202020204" pitchFamily="34" charset="0"/>
              </a:rPr>
              <a:t>▷各クラス時間</a:t>
            </a:r>
            <a:endParaRPr lang="en-US" altLang="ja-JP" sz="1400" dirty="0">
              <a:latin typeface="Century Gothic" panose="020B0502020202020204" pitchFamily="34" charset="0"/>
            </a:endParaRPr>
          </a:p>
          <a:p>
            <a:r>
              <a:rPr lang="ja-JP" altLang="en-US" sz="1400" dirty="0">
                <a:latin typeface="Century Gothic" panose="020B0502020202020204" pitchFamily="34" charset="0"/>
              </a:rPr>
              <a:t>　幼児：</a:t>
            </a:r>
            <a:r>
              <a:rPr lang="en-US" altLang="ja-JP" sz="1400" dirty="0">
                <a:latin typeface="Century Gothic" panose="020B0502020202020204" pitchFamily="34" charset="0"/>
              </a:rPr>
              <a:t>15:30-16:30</a:t>
            </a:r>
          </a:p>
          <a:p>
            <a:r>
              <a:rPr lang="ja-JP" altLang="en-US" sz="1400" dirty="0">
                <a:latin typeface="Century Gothic" panose="020B0502020202020204" pitchFamily="34" charset="0"/>
              </a:rPr>
              <a:t>低学年：</a:t>
            </a:r>
            <a:r>
              <a:rPr lang="en-US" altLang="ja-JP" sz="1400" dirty="0">
                <a:latin typeface="Century Gothic" panose="020B0502020202020204" pitchFamily="34" charset="0"/>
              </a:rPr>
              <a:t>16:40-17:55</a:t>
            </a:r>
          </a:p>
          <a:p>
            <a:r>
              <a:rPr lang="ja-JP" altLang="en-US" sz="1400" dirty="0">
                <a:latin typeface="Century Gothic" panose="020B0502020202020204" pitchFamily="34" charset="0"/>
              </a:rPr>
              <a:t>高学年：</a:t>
            </a:r>
            <a:r>
              <a:rPr lang="en-US" altLang="ja-JP" sz="1400" dirty="0">
                <a:latin typeface="Century Gothic" panose="020B0502020202020204" pitchFamily="34" charset="0"/>
              </a:rPr>
              <a:t>18:05-19:20</a:t>
            </a:r>
          </a:p>
          <a:p>
            <a:r>
              <a:rPr lang="ja-JP" altLang="en-US" sz="1400" dirty="0">
                <a:latin typeface="Century Gothic" panose="020B0502020202020204" pitchFamily="34" charset="0"/>
              </a:rPr>
              <a:t>中学生：</a:t>
            </a:r>
            <a:r>
              <a:rPr lang="en-US" altLang="ja-JP" sz="1400" dirty="0">
                <a:latin typeface="Century Gothic" panose="020B0502020202020204" pitchFamily="34" charset="0"/>
              </a:rPr>
              <a:t>19:30-20:45</a:t>
            </a:r>
          </a:p>
        </p:txBody>
      </p:sp>
      <p:sp>
        <p:nvSpPr>
          <p:cNvPr id="31" name="テキスト ボックス 30">
            <a:extLst>
              <a:ext uri="{FF2B5EF4-FFF2-40B4-BE49-F238E27FC236}">
                <a16:creationId xmlns:a16="http://schemas.microsoft.com/office/drawing/2014/main" id="{F9ADF808-A57D-8076-87E4-1C7664E0CAD0}"/>
              </a:ext>
            </a:extLst>
          </p:cNvPr>
          <p:cNvSpPr txBox="1"/>
          <p:nvPr/>
        </p:nvSpPr>
        <p:spPr>
          <a:xfrm>
            <a:off x="6641632" y="43987"/>
            <a:ext cx="2492990" cy="246221"/>
          </a:xfrm>
          <a:prstGeom prst="rect">
            <a:avLst/>
          </a:prstGeom>
          <a:noFill/>
        </p:spPr>
        <p:txBody>
          <a:bodyPr wrap="none" rtlCol="0">
            <a:spAutoFit/>
          </a:bodyPr>
          <a:lstStyle/>
          <a:p>
            <a:r>
              <a:rPr kumimoji="1" lang="ja-JP" altLang="en-US" sz="1000" dirty="0">
                <a:latin typeface="Century Gothic" panose="020B0502020202020204" pitchFamily="34" charset="0"/>
              </a:rPr>
              <a:t>▶寒川アリーナからのお知らせはこちら</a:t>
            </a:r>
          </a:p>
        </p:txBody>
      </p:sp>
      <p:sp>
        <p:nvSpPr>
          <p:cNvPr id="32" name="正方形/長方形 31">
            <a:extLst>
              <a:ext uri="{FF2B5EF4-FFF2-40B4-BE49-F238E27FC236}">
                <a16:creationId xmlns:a16="http://schemas.microsoft.com/office/drawing/2014/main" id="{0CCBF582-8C0B-8DEF-DE5D-84407FDCFC3F}"/>
              </a:ext>
            </a:extLst>
          </p:cNvPr>
          <p:cNvSpPr/>
          <p:nvPr/>
        </p:nvSpPr>
        <p:spPr>
          <a:xfrm>
            <a:off x="6641632" y="16466"/>
            <a:ext cx="3152349" cy="95410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BF59F300-7C9B-C211-D508-886E2B8359AC}"/>
              </a:ext>
            </a:extLst>
          </p:cNvPr>
          <p:cNvSpPr txBox="1"/>
          <p:nvPr/>
        </p:nvSpPr>
        <p:spPr>
          <a:xfrm>
            <a:off x="4954693" y="6223624"/>
            <a:ext cx="1980029" cy="553998"/>
          </a:xfrm>
          <a:prstGeom prst="rect">
            <a:avLst/>
          </a:prstGeom>
          <a:noFill/>
        </p:spPr>
        <p:txBody>
          <a:bodyPr wrap="none" rtlCol="0">
            <a:spAutoFit/>
          </a:bodyPr>
          <a:lstStyle/>
          <a:p>
            <a:r>
              <a:rPr lang="ja-JP" altLang="en-US" sz="1000" dirty="0">
                <a:latin typeface="Century Gothic" panose="020B0502020202020204" pitchFamily="34" charset="0"/>
              </a:rPr>
              <a:t>▶お問合せ・お申込みはこちら</a:t>
            </a:r>
            <a:endParaRPr lang="en-US" altLang="ja-JP" sz="1000" dirty="0">
              <a:latin typeface="Century Gothic" panose="020B0502020202020204" pitchFamily="34" charset="0"/>
            </a:endParaRPr>
          </a:p>
          <a:p>
            <a:r>
              <a:rPr lang="ja-JP" altLang="en-US" sz="1000" dirty="0">
                <a:latin typeface="Century Gothic" panose="020B0502020202020204" pitchFamily="34" charset="0"/>
              </a:rPr>
              <a:t>シンコースポーツ寒川アリーナ</a:t>
            </a:r>
            <a:endParaRPr lang="en-US" altLang="ja-JP" sz="1000" dirty="0">
              <a:latin typeface="Century Gothic" panose="020B0502020202020204" pitchFamily="34" charset="0"/>
            </a:endParaRPr>
          </a:p>
          <a:p>
            <a:pPr algn="ctr"/>
            <a:r>
              <a:rPr lang="en-US" altLang="ja-JP" sz="1000" dirty="0">
                <a:latin typeface="Century Gothic" panose="020B0502020202020204" pitchFamily="34" charset="0"/>
              </a:rPr>
              <a:t>Tel.0467-75-1005</a:t>
            </a:r>
            <a:endParaRPr lang="ja-JP" altLang="en-US" sz="1000" dirty="0">
              <a:latin typeface="Century Gothic" panose="020B0502020202020204" pitchFamily="34" charset="0"/>
            </a:endParaRPr>
          </a:p>
        </p:txBody>
      </p:sp>
      <p:sp>
        <p:nvSpPr>
          <p:cNvPr id="34" name="正方形/長方形 33">
            <a:extLst>
              <a:ext uri="{FF2B5EF4-FFF2-40B4-BE49-F238E27FC236}">
                <a16:creationId xmlns:a16="http://schemas.microsoft.com/office/drawing/2014/main" id="{260F11EE-5E05-474F-CB4C-6FAACABF620C}"/>
              </a:ext>
            </a:extLst>
          </p:cNvPr>
          <p:cNvSpPr/>
          <p:nvPr/>
        </p:nvSpPr>
        <p:spPr>
          <a:xfrm>
            <a:off x="4930576" y="6196757"/>
            <a:ext cx="2032140" cy="59821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5" name="表 34">
            <a:extLst>
              <a:ext uri="{FF2B5EF4-FFF2-40B4-BE49-F238E27FC236}">
                <a16:creationId xmlns:a16="http://schemas.microsoft.com/office/drawing/2014/main" id="{25D69C4C-E046-68D7-1616-589C53D79F3E}"/>
              </a:ext>
            </a:extLst>
          </p:cNvPr>
          <p:cNvGraphicFramePr>
            <a:graphicFrameLocks noGrp="1"/>
          </p:cNvGraphicFramePr>
          <p:nvPr>
            <p:extLst>
              <p:ext uri="{D42A27DB-BD31-4B8C-83A1-F6EECF244321}">
                <p14:modId xmlns:p14="http://schemas.microsoft.com/office/powerpoint/2010/main" val="3372309052"/>
              </p:ext>
            </p:extLst>
          </p:nvPr>
        </p:nvGraphicFramePr>
        <p:xfrm>
          <a:off x="82849" y="1657754"/>
          <a:ext cx="4625254" cy="5161807"/>
        </p:xfrm>
        <a:graphic>
          <a:graphicData uri="http://schemas.openxmlformats.org/drawingml/2006/table">
            <a:tbl>
              <a:tblPr>
                <a:tableStyleId>{5C22544A-7EE6-4342-B048-85BDC9FD1C3A}</a:tableStyleId>
              </a:tblPr>
              <a:tblGrid>
                <a:gridCol w="326023">
                  <a:extLst>
                    <a:ext uri="{9D8B030D-6E8A-4147-A177-3AD203B41FA5}">
                      <a16:colId xmlns:a16="http://schemas.microsoft.com/office/drawing/2014/main" val="3760274589"/>
                    </a:ext>
                  </a:extLst>
                </a:gridCol>
                <a:gridCol w="925905">
                  <a:extLst>
                    <a:ext uri="{9D8B030D-6E8A-4147-A177-3AD203B41FA5}">
                      <a16:colId xmlns:a16="http://schemas.microsoft.com/office/drawing/2014/main" val="3908451718"/>
                    </a:ext>
                  </a:extLst>
                </a:gridCol>
                <a:gridCol w="831910">
                  <a:extLst>
                    <a:ext uri="{9D8B030D-6E8A-4147-A177-3AD203B41FA5}">
                      <a16:colId xmlns:a16="http://schemas.microsoft.com/office/drawing/2014/main" val="4268727486"/>
                    </a:ext>
                  </a:extLst>
                </a:gridCol>
                <a:gridCol w="831911">
                  <a:extLst>
                    <a:ext uri="{9D8B030D-6E8A-4147-A177-3AD203B41FA5}">
                      <a16:colId xmlns:a16="http://schemas.microsoft.com/office/drawing/2014/main" val="102979455"/>
                    </a:ext>
                  </a:extLst>
                </a:gridCol>
                <a:gridCol w="831910">
                  <a:extLst>
                    <a:ext uri="{9D8B030D-6E8A-4147-A177-3AD203B41FA5}">
                      <a16:colId xmlns:a16="http://schemas.microsoft.com/office/drawing/2014/main" val="1880823374"/>
                    </a:ext>
                  </a:extLst>
                </a:gridCol>
                <a:gridCol w="877595">
                  <a:extLst>
                    <a:ext uri="{9D8B030D-6E8A-4147-A177-3AD203B41FA5}">
                      <a16:colId xmlns:a16="http://schemas.microsoft.com/office/drawing/2014/main" val="2044182841"/>
                    </a:ext>
                  </a:extLst>
                </a:gridCol>
              </a:tblGrid>
              <a:tr h="295047">
                <a:tc>
                  <a:txBody>
                    <a:bodyPr/>
                    <a:lstStyle/>
                    <a:p>
                      <a:pPr algn="ctr"/>
                      <a:r>
                        <a:rPr kumimoji="1" lang="ja-JP" altLang="en-US" sz="1200" dirty="0">
                          <a:latin typeface="Century Gothic" panose="020B0502020202020204" pitchFamily="34" charset="0"/>
                        </a:rPr>
                        <a:t>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5">
                  <a:txBody>
                    <a:bodyPr/>
                    <a:lstStyle/>
                    <a:p>
                      <a:pPr algn="ctr"/>
                      <a:r>
                        <a:rPr kumimoji="1" lang="ja-JP" altLang="en-US" sz="1400" dirty="0">
                          <a:latin typeface="Century Gothic" panose="020B0502020202020204" pitchFamily="34" charset="0"/>
                        </a:rPr>
                        <a:t>開催日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795242"/>
                  </a:ext>
                </a:extLst>
              </a:tr>
              <a:tr h="488902">
                <a:tc rowSpan="3">
                  <a:txBody>
                    <a:bodyPr/>
                    <a:lstStyle/>
                    <a:p>
                      <a:pPr algn="ctr"/>
                      <a:r>
                        <a:rPr kumimoji="1" lang="en-US" altLang="ja-JP" sz="1400" dirty="0">
                          <a:latin typeface="Century Gothic" panose="020B050202020202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4/6</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4/13</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4/20</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5/11</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5/18</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6799734"/>
                  </a:ext>
                </a:extLst>
              </a:tr>
              <a:tr h="488902">
                <a:tc vMerge="1">
                  <a:txBody>
                    <a:bodyPr/>
                    <a:lstStyle/>
                    <a:p>
                      <a:pPr algn="ctr"/>
                      <a:endParaRPr kumimoji="1" lang="ja-JP" altLang="en-US" sz="1600" dirty="0">
                        <a:latin typeface="Century Gothic" panose="020B05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6/1</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6/8</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6/15</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6/29</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7/6</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0541537"/>
                  </a:ext>
                </a:extLst>
              </a:tr>
              <a:tr h="324552">
                <a:tc vMerge="1">
                  <a:txBody>
                    <a:bodyPr/>
                    <a:lstStyle/>
                    <a:p>
                      <a:pPr algn="ctr"/>
                      <a:endParaRPr kumimoji="1" lang="en-US" altLang="ja-JP" sz="14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5">
                  <a:txBody>
                    <a:bodyPr/>
                    <a:lstStyle/>
                    <a:p>
                      <a:pPr algn="ctr"/>
                      <a:r>
                        <a:rPr kumimoji="1" lang="ja-JP" altLang="en-US" sz="1600" dirty="0">
                          <a:latin typeface="Century Gothic" panose="020B0502020202020204" pitchFamily="34" charset="0"/>
                        </a:rPr>
                        <a:t>予備日 </a:t>
                      </a:r>
                      <a:r>
                        <a:rPr kumimoji="1" lang="en-US" altLang="ja-JP" sz="1600" dirty="0">
                          <a:latin typeface="Century Gothic" panose="020B0502020202020204" pitchFamily="34" charset="0"/>
                        </a:rPr>
                        <a:t>7/13</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0298361"/>
                  </a:ext>
                </a:extLst>
              </a:tr>
              <a:tr h="488902">
                <a:tc rowSpan="3">
                  <a:txBody>
                    <a:bodyPr/>
                    <a:lstStyle/>
                    <a:p>
                      <a:pPr algn="ctr"/>
                      <a:r>
                        <a:rPr kumimoji="1" lang="en-US" altLang="ja-JP" sz="1400" dirty="0">
                          <a:latin typeface="Century Gothic" panose="020B0502020202020204" pitchFamily="34" charset="0"/>
                        </a:rPr>
                        <a:t>2</a:t>
                      </a:r>
                      <a:endParaRPr kumimoji="1" lang="ja-JP" altLang="en-US" sz="14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7/13</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8/10</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8/17</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8/31</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9/7</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06815299"/>
                  </a:ext>
                </a:extLst>
              </a:tr>
              <a:tr h="488902">
                <a:tc vMerge="1">
                  <a:txBody>
                    <a:bodyPr/>
                    <a:lstStyle/>
                    <a:p>
                      <a:pPr algn="ctr"/>
                      <a:endParaRPr kumimoji="1" lang="ja-JP" altLang="en-US" sz="1600" dirty="0">
                        <a:latin typeface="Century Gothic" panose="020B05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9/14</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10/5</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11/2</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dirty="0">
                          <a:latin typeface="Century Gothic" panose="020B0502020202020204" pitchFamily="34" charset="0"/>
                        </a:rPr>
                        <a:t>11/9</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kumimoji="1" lang="en-US" altLang="ja-JP" sz="1800" dirty="0">
                          <a:latin typeface="Century Gothic" panose="020B0502020202020204" pitchFamily="34" charset="0"/>
                        </a:rPr>
                        <a:t>11/16</a:t>
                      </a:r>
                      <a:endParaRPr kumimoji="1" lang="ja-JP" altLang="en-US" sz="18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3419670693"/>
                  </a:ext>
                </a:extLst>
              </a:tr>
              <a:tr h="324552">
                <a:tc vMerge="1">
                  <a:txBody>
                    <a:bodyPr/>
                    <a:lstStyle/>
                    <a:p>
                      <a:pPr algn="ctr"/>
                      <a:endParaRPr kumimoji="1" lang="ja-JP" altLang="en-US" sz="14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5">
                  <a:txBody>
                    <a:bodyPr/>
                    <a:lstStyle/>
                    <a:p>
                      <a:pPr algn="ctr"/>
                      <a:r>
                        <a:rPr kumimoji="1" lang="ja-JP" altLang="en-US" sz="1600" dirty="0">
                          <a:latin typeface="Century Gothic" panose="020B0502020202020204" pitchFamily="34" charset="0"/>
                        </a:rPr>
                        <a:t>予備日 </a:t>
                      </a:r>
                      <a:r>
                        <a:rPr kumimoji="1" lang="en-US" altLang="ja-JP" sz="1600" dirty="0">
                          <a:latin typeface="Century Gothic" panose="020B0502020202020204" pitchFamily="34" charset="0"/>
                        </a:rPr>
                        <a:t>11/30</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hMerge="1">
                  <a:txBody>
                    <a:bodyPr/>
                    <a:lstStyle/>
                    <a:p>
                      <a:pPr algn="ctr"/>
                      <a:endParaRPr kumimoji="1" lang="ja-JP" altLang="en-US" sz="14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650665160"/>
                  </a:ext>
                </a:extLst>
              </a:tr>
              <a:tr h="488902">
                <a:tc rowSpan="3">
                  <a:txBody>
                    <a:bodyPr/>
                    <a:lstStyle/>
                    <a:p>
                      <a:pPr algn="ctr"/>
                      <a:r>
                        <a:rPr kumimoji="1" lang="en-US" altLang="ja-JP" sz="1400" b="0" dirty="0">
                          <a:latin typeface="Century Gothic" panose="020B0502020202020204" pitchFamily="34" charset="0"/>
                        </a:rPr>
                        <a:t>3</a:t>
                      </a:r>
                      <a:endParaRPr kumimoji="1" lang="ja-JP" altLang="en-US" sz="1400" b="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0" dirty="0">
                          <a:solidFill>
                            <a:schemeClr val="tx1"/>
                          </a:solidFill>
                          <a:latin typeface="Century Gothic" panose="020B0502020202020204" pitchFamily="34" charset="0"/>
                        </a:rPr>
                        <a:t>11/30</a:t>
                      </a:r>
                      <a:endParaRPr kumimoji="1" lang="ja-JP" altLang="en-US"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0" dirty="0">
                          <a:solidFill>
                            <a:schemeClr val="tx1"/>
                          </a:solidFill>
                          <a:latin typeface="Century Gothic" panose="020B0502020202020204" pitchFamily="34" charset="0"/>
                        </a:rPr>
                        <a:t>12/7</a:t>
                      </a:r>
                      <a:endParaRPr kumimoji="1" lang="ja-JP" altLang="en-US"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0" dirty="0">
                          <a:solidFill>
                            <a:schemeClr val="tx1"/>
                          </a:solidFill>
                          <a:latin typeface="Century Gothic" panose="020B0502020202020204" pitchFamily="34" charset="0"/>
                        </a:rPr>
                        <a:t>12/14</a:t>
                      </a:r>
                      <a:endParaRPr kumimoji="1" lang="ja-JP" altLang="en-US"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0" dirty="0">
                          <a:solidFill>
                            <a:schemeClr val="tx1"/>
                          </a:solidFill>
                          <a:latin typeface="Century Gothic" panose="020B0502020202020204" pitchFamily="34" charset="0"/>
                        </a:rPr>
                        <a:t>12/21</a:t>
                      </a:r>
                      <a:endParaRPr kumimoji="1" lang="ja-JP" altLang="en-US"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0" dirty="0">
                          <a:solidFill>
                            <a:schemeClr val="tx1"/>
                          </a:solidFill>
                          <a:latin typeface="Century Gothic" panose="020B0502020202020204" pitchFamily="34" charset="0"/>
                        </a:rPr>
                        <a:t>1/11</a:t>
                      </a:r>
                      <a:endParaRPr kumimoji="1" lang="ja-JP" altLang="en-US"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6473598"/>
                  </a:ext>
                </a:extLst>
              </a:tr>
              <a:tr h="488902">
                <a:tc vMerge="1">
                  <a:txBody>
                    <a:bodyPr/>
                    <a:lstStyle/>
                    <a:p>
                      <a:pPr algn="ct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0" dirty="0">
                          <a:solidFill>
                            <a:schemeClr val="tx1"/>
                          </a:solidFill>
                          <a:latin typeface="Century Gothic" panose="020B0502020202020204" pitchFamily="34" charset="0"/>
                        </a:rPr>
                        <a:t>1/18</a:t>
                      </a:r>
                      <a:endParaRPr kumimoji="1" lang="ja-JP" altLang="en-US"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0" dirty="0">
                          <a:solidFill>
                            <a:schemeClr val="tx1"/>
                          </a:solidFill>
                          <a:latin typeface="Century Gothic" panose="020B0502020202020204" pitchFamily="34" charset="0"/>
                        </a:rPr>
                        <a:t>2/1</a:t>
                      </a:r>
                      <a:endParaRPr kumimoji="1" lang="ja-JP" altLang="en-US"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0" dirty="0">
                          <a:solidFill>
                            <a:schemeClr val="tx1"/>
                          </a:solidFill>
                          <a:latin typeface="Century Gothic" panose="020B0502020202020204" pitchFamily="34" charset="0"/>
                        </a:rPr>
                        <a:t>2/8</a:t>
                      </a:r>
                      <a:endParaRPr kumimoji="1" lang="ja-JP" altLang="en-US"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0" dirty="0">
                          <a:solidFill>
                            <a:schemeClr val="tx1"/>
                          </a:solidFill>
                          <a:latin typeface="Century Gothic" panose="020B0502020202020204" pitchFamily="34" charset="0"/>
                        </a:rPr>
                        <a:t>2/15</a:t>
                      </a:r>
                      <a:endParaRPr kumimoji="1" lang="ja-JP" altLang="en-US"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kumimoji="1" lang="en-US" altLang="ja-JP" sz="1800" b="0" dirty="0">
                          <a:solidFill>
                            <a:schemeClr val="tx1"/>
                          </a:solidFill>
                          <a:latin typeface="Century Gothic" panose="020B0502020202020204" pitchFamily="34" charset="0"/>
                        </a:rPr>
                        <a:t>3/1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455727690"/>
                  </a:ext>
                </a:extLst>
              </a:tr>
              <a:tr h="324552">
                <a:tc vMerge="1">
                  <a:txBody>
                    <a:bodyPr/>
                    <a:lstStyle/>
                    <a:p>
                      <a:pPr algn="ctr"/>
                      <a:endParaRPr kumimoji="1" lang="ja-JP" altLang="en-US" sz="1400" b="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5">
                  <a:txBody>
                    <a:bodyPr/>
                    <a:lstStyle/>
                    <a:p>
                      <a:pPr algn="ctr"/>
                      <a:r>
                        <a:rPr kumimoji="1" lang="ja-JP" altLang="en-US" sz="1600" b="0" dirty="0">
                          <a:solidFill>
                            <a:schemeClr val="tx1"/>
                          </a:solidFill>
                          <a:latin typeface="Century Gothic" panose="020B0502020202020204" pitchFamily="34" charset="0"/>
                        </a:rPr>
                        <a:t>予備日　</a:t>
                      </a:r>
                      <a:r>
                        <a:rPr kumimoji="1" lang="en-US" altLang="ja-JP" sz="1600" b="0" dirty="0">
                          <a:solidFill>
                            <a:schemeClr val="tx1"/>
                          </a:solidFill>
                          <a:latin typeface="Century Gothic" panose="020B0502020202020204" pitchFamily="34" charset="0"/>
                        </a:rPr>
                        <a:t>3/8</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hMerge="1">
                  <a:txBody>
                    <a:bodyPr/>
                    <a:lstStyle/>
                    <a:p>
                      <a:pPr algn="ctr"/>
                      <a:endParaRPr kumimoji="1" lang="en-US" altLang="ja-JP"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610412240"/>
                  </a:ext>
                </a:extLst>
              </a:tr>
              <a:tr h="917755">
                <a:tc>
                  <a:txBody>
                    <a:bodyPr/>
                    <a:lstStyle/>
                    <a:p>
                      <a:pPr algn="ctr"/>
                      <a:r>
                        <a:rPr kumimoji="1" lang="en-US" altLang="ja-JP" sz="1400" b="0" dirty="0">
                          <a:latin typeface="Century Gothic" panose="020B0502020202020204" pitchFamily="34" charset="0"/>
                        </a:rPr>
                        <a:t>4</a:t>
                      </a:r>
                      <a:endParaRPr kumimoji="1" lang="ja-JP" altLang="en-US" sz="1400" b="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0" dirty="0">
                          <a:solidFill>
                            <a:schemeClr val="tx1"/>
                          </a:solidFill>
                          <a:latin typeface="Century Gothic" panose="020B0502020202020204" pitchFamily="34" charset="0"/>
                        </a:rPr>
                        <a:t>3/8</a:t>
                      </a:r>
                      <a:endParaRPr kumimoji="1" lang="ja-JP" altLang="en-US"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0" dirty="0">
                          <a:solidFill>
                            <a:schemeClr val="tx1"/>
                          </a:solidFill>
                          <a:latin typeface="Century Gothic" panose="020B0502020202020204" pitchFamily="34" charset="0"/>
                        </a:rPr>
                        <a:t>3/15</a:t>
                      </a:r>
                      <a:endParaRPr kumimoji="1" lang="ja-JP" altLang="en-US"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0" dirty="0">
                          <a:solidFill>
                            <a:schemeClr val="tx1"/>
                          </a:solidFill>
                          <a:latin typeface="Century Gothic" panose="020B0502020202020204" pitchFamily="34" charset="0"/>
                        </a:rPr>
                        <a:t>3/29</a:t>
                      </a:r>
                      <a:endParaRPr kumimoji="1" lang="ja-JP" altLang="en-US"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kumimoji="1" lang="en-US" altLang="ja-JP" sz="1400" b="1" dirty="0">
                          <a:solidFill>
                            <a:schemeClr val="tx1"/>
                          </a:solidFill>
                          <a:latin typeface="Century Gothic" panose="020B0502020202020204" pitchFamily="34" charset="0"/>
                        </a:rPr>
                        <a:t>4</a:t>
                      </a:r>
                      <a:r>
                        <a:rPr kumimoji="1" lang="ja-JP" altLang="en-US" sz="1400" b="1" dirty="0">
                          <a:solidFill>
                            <a:schemeClr val="tx1"/>
                          </a:solidFill>
                          <a:latin typeface="Century Gothic" panose="020B0502020202020204" pitchFamily="34" charset="0"/>
                        </a:rPr>
                        <a:t>期</a:t>
                      </a:r>
                      <a:r>
                        <a:rPr kumimoji="1" lang="en-US" altLang="ja-JP" sz="1400" b="1" dirty="0">
                          <a:solidFill>
                            <a:schemeClr val="tx1"/>
                          </a:solidFill>
                          <a:latin typeface="Century Gothic" panose="020B0502020202020204" pitchFamily="34" charset="0"/>
                        </a:rPr>
                        <a:t>3</a:t>
                      </a:r>
                      <a:r>
                        <a:rPr kumimoji="1" lang="ja-JP" altLang="en-US" sz="1400" b="1" dirty="0">
                          <a:solidFill>
                            <a:schemeClr val="tx1"/>
                          </a:solidFill>
                          <a:latin typeface="Century Gothic" panose="020B0502020202020204" pitchFamily="34" charset="0"/>
                        </a:rPr>
                        <a:t>回</a:t>
                      </a:r>
                      <a:endParaRPr kumimoji="1" lang="en-US" altLang="ja-JP" sz="1400" b="1" dirty="0">
                        <a:solidFill>
                          <a:schemeClr val="tx1"/>
                        </a:solidFill>
                        <a:latin typeface="Century Gothic" panose="020B0502020202020204" pitchFamily="34" charset="0"/>
                      </a:endParaRPr>
                    </a:p>
                    <a:p>
                      <a:pPr algn="ctr"/>
                      <a:r>
                        <a:rPr kumimoji="1" lang="ja-JP" altLang="en-US" sz="1400" b="0" dirty="0">
                          <a:solidFill>
                            <a:schemeClr val="tx1"/>
                          </a:solidFill>
                          <a:latin typeface="Century Gothic" panose="020B0502020202020204" pitchFamily="34" charset="0"/>
                        </a:rPr>
                        <a:t>幼児</a:t>
                      </a:r>
                      <a:r>
                        <a:rPr kumimoji="1" lang="en-US" altLang="ja-JP" sz="1400" b="0" dirty="0">
                          <a:solidFill>
                            <a:schemeClr val="tx1"/>
                          </a:solidFill>
                          <a:latin typeface="Century Gothic" panose="020B0502020202020204" pitchFamily="34" charset="0"/>
                        </a:rPr>
                        <a:t>3,300</a:t>
                      </a:r>
                      <a:r>
                        <a:rPr kumimoji="1" lang="ja-JP" altLang="en-US" sz="1400" b="0" dirty="0">
                          <a:solidFill>
                            <a:schemeClr val="tx1"/>
                          </a:solidFill>
                          <a:latin typeface="Century Gothic" panose="020B0502020202020204" pitchFamily="34" charset="0"/>
                        </a:rPr>
                        <a:t>円</a:t>
                      </a:r>
                      <a:endParaRPr kumimoji="1" lang="en-US" altLang="ja-JP" sz="1400" b="0" dirty="0">
                        <a:solidFill>
                          <a:schemeClr val="tx1"/>
                        </a:solidFill>
                        <a:latin typeface="Century Gothic" panose="020B0502020202020204" pitchFamily="34" charset="0"/>
                      </a:endParaRPr>
                    </a:p>
                    <a:p>
                      <a:pPr algn="ctr"/>
                      <a:r>
                        <a:rPr kumimoji="1" lang="ja-JP" altLang="en-US" sz="1400" b="0" dirty="0">
                          <a:solidFill>
                            <a:schemeClr val="tx1"/>
                          </a:solidFill>
                          <a:latin typeface="Century Gothic" panose="020B0502020202020204" pitchFamily="34" charset="0"/>
                        </a:rPr>
                        <a:t>小学生以上</a:t>
                      </a:r>
                      <a:r>
                        <a:rPr kumimoji="1" lang="en-US" altLang="ja-JP" sz="1400" b="0" dirty="0">
                          <a:solidFill>
                            <a:schemeClr val="tx1"/>
                          </a:solidFill>
                          <a:latin typeface="Century Gothic" panose="020B0502020202020204" pitchFamily="34" charset="0"/>
                        </a:rPr>
                        <a:t>4,950</a:t>
                      </a:r>
                      <a:r>
                        <a:rPr kumimoji="1" lang="ja-JP" altLang="en-US" sz="1400" b="0" dirty="0">
                          <a:solidFill>
                            <a:schemeClr val="tx1"/>
                          </a:solidFill>
                          <a:latin typeface="Century Gothic" panose="020B0502020202020204" pitchFamily="34" charset="0"/>
                        </a:rPr>
                        <a:t>円</a:t>
                      </a:r>
                      <a:endParaRPr kumimoji="1" lang="en-US" altLang="ja-JP" sz="14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hMerge="1">
                  <a:txBody>
                    <a:bodyPr/>
                    <a:lstStyle/>
                    <a:p>
                      <a:pPr algn="ctr"/>
                      <a:endParaRPr kumimoji="1" lang="en-US" altLang="ja-JP" sz="18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2234530533"/>
                  </a:ext>
                </a:extLst>
              </a:tr>
            </a:tbl>
          </a:graphicData>
        </a:graphic>
      </p:graphicFrame>
      <p:sp>
        <p:nvSpPr>
          <p:cNvPr id="37" name="テキスト ボックス 36">
            <a:extLst>
              <a:ext uri="{FF2B5EF4-FFF2-40B4-BE49-F238E27FC236}">
                <a16:creationId xmlns:a16="http://schemas.microsoft.com/office/drawing/2014/main" id="{15ED3EFA-EEC2-AC50-9A77-4647FCC7F338}"/>
              </a:ext>
            </a:extLst>
          </p:cNvPr>
          <p:cNvSpPr txBox="1"/>
          <p:nvPr/>
        </p:nvSpPr>
        <p:spPr>
          <a:xfrm>
            <a:off x="4830886" y="2345255"/>
            <a:ext cx="4947385" cy="3824124"/>
          </a:xfrm>
          <a:prstGeom prst="rect">
            <a:avLst/>
          </a:prstGeom>
          <a:noFill/>
        </p:spPr>
        <p:txBody>
          <a:bodyPr wrap="square" rtlCol="0">
            <a:spAutoFit/>
          </a:bodyPr>
          <a:lstStyle/>
          <a:p>
            <a:r>
              <a:rPr lang="ja-JP" altLang="en-US" sz="1400" b="1" u="sng" dirty="0">
                <a:latin typeface="Century Gothic" panose="020B0502020202020204" pitchFamily="34" charset="0"/>
              </a:rPr>
              <a:t>▷お申込み方法　</a:t>
            </a:r>
            <a:r>
              <a:rPr lang="en-US" altLang="ja-JP" sz="1400" b="1" u="sng" dirty="0">
                <a:latin typeface="Century Gothic" panose="020B0502020202020204" pitchFamily="34" charset="0"/>
              </a:rPr>
              <a:t>(</a:t>
            </a:r>
            <a:r>
              <a:rPr lang="ja-JP" altLang="en-US" sz="1400" b="1" u="sng" dirty="0">
                <a:latin typeface="Century Gothic" panose="020B0502020202020204" pitchFamily="34" charset="0"/>
              </a:rPr>
              <a:t>新規・継続</a:t>
            </a:r>
            <a:r>
              <a:rPr lang="en-US" altLang="ja-JP" sz="1400" b="1" u="sng" dirty="0">
                <a:latin typeface="Century Gothic" panose="020B0502020202020204" pitchFamily="34" charset="0"/>
              </a:rPr>
              <a:t>)</a:t>
            </a:r>
          </a:p>
          <a:p>
            <a:r>
              <a:rPr lang="ja-JP" altLang="en-US" sz="1050" dirty="0">
                <a:latin typeface="Century Gothic" panose="020B0502020202020204" pitchFamily="34" charset="0"/>
              </a:rPr>
              <a:t>・</a:t>
            </a:r>
            <a:r>
              <a:rPr lang="en-US" altLang="ja-JP" sz="1050" dirty="0">
                <a:latin typeface="Century Gothic" panose="020B0502020202020204" pitchFamily="34" charset="0"/>
              </a:rPr>
              <a:t>1F</a:t>
            </a:r>
            <a:r>
              <a:rPr lang="ja-JP" altLang="en-US" sz="1050" dirty="0">
                <a:latin typeface="Century Gothic" panose="020B0502020202020204" pitchFamily="34" charset="0"/>
              </a:rPr>
              <a:t>受付またはお電話でお申込みください。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・レッスンメンバーズ登録が必要です。</a:t>
            </a:r>
            <a:r>
              <a:rPr lang="en-US" altLang="ja-JP" sz="1050" dirty="0">
                <a:latin typeface="Century Gothic" panose="020B0502020202020204" pitchFamily="34" charset="0"/>
              </a:rPr>
              <a:t>※</a:t>
            </a:r>
            <a:r>
              <a:rPr lang="ja-JP" altLang="en-US" sz="1050" dirty="0">
                <a:latin typeface="Century Gothic" panose="020B0502020202020204" pitchFamily="34" charset="0"/>
              </a:rPr>
              <a:t>登録無料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・継続申し込みは、出席名簿の</a:t>
            </a:r>
            <a:r>
              <a:rPr lang="en-US" altLang="ja-JP" sz="1050" dirty="0">
                <a:latin typeface="Century Gothic" panose="020B0502020202020204" pitchFamily="34" charset="0"/>
              </a:rPr>
              <a:t>1</a:t>
            </a:r>
            <a:r>
              <a:rPr lang="ja-JP" altLang="en-US" sz="1050" dirty="0">
                <a:latin typeface="Century Gothic" panose="020B0502020202020204" pitchFamily="34" charset="0"/>
              </a:rPr>
              <a:t>番右の</a:t>
            </a:r>
            <a:r>
              <a:rPr lang="ja-JP" altLang="en-US" sz="1050" b="1" dirty="0">
                <a:latin typeface="Century Gothic" panose="020B0502020202020204" pitchFamily="34" charset="0"/>
              </a:rPr>
              <a:t>継続希望欄に○印</a:t>
            </a:r>
            <a:r>
              <a:rPr lang="ja-JP" altLang="en-US" sz="1050" dirty="0">
                <a:latin typeface="Century Gothic" panose="020B0502020202020204" pitchFamily="34" charset="0"/>
              </a:rPr>
              <a:t>をつけてください。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a:t>
            </a:r>
            <a:r>
              <a:rPr lang="ja-JP" altLang="en-US" sz="1050" b="1" dirty="0">
                <a:latin typeface="Century Gothic" panose="020B0502020202020204" pitchFamily="34" charset="0"/>
              </a:rPr>
              <a:t>退会する場合は</a:t>
            </a:r>
            <a:r>
              <a:rPr lang="en-US" altLang="ja-JP" sz="1050" b="1" dirty="0">
                <a:latin typeface="Century Gothic" panose="020B0502020202020204" pitchFamily="34" charset="0"/>
              </a:rPr>
              <a:t>×</a:t>
            </a:r>
            <a:r>
              <a:rPr lang="ja-JP" altLang="en-US" sz="1050" b="1" dirty="0">
                <a:latin typeface="Century Gothic" panose="020B0502020202020204" pitchFamily="34" charset="0"/>
              </a:rPr>
              <a:t>印</a:t>
            </a:r>
            <a:r>
              <a:rPr lang="ja-JP" altLang="en-US" sz="1050" dirty="0">
                <a:latin typeface="Century Gothic" panose="020B0502020202020204" pitchFamily="34" charset="0"/>
              </a:rPr>
              <a:t>をつけてください。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a:t>
            </a:r>
            <a:r>
              <a:rPr lang="ja-JP" altLang="en-US" sz="1050" b="1" dirty="0">
                <a:latin typeface="Century Gothic" panose="020B0502020202020204" pitchFamily="34" charset="0"/>
              </a:rPr>
              <a:t>出席確認名簿への記入を忘れないようご協力をお願いいたします</a:t>
            </a:r>
            <a:r>
              <a:rPr lang="ja-JP" altLang="en-US" sz="1050" dirty="0">
                <a:latin typeface="Century Gothic" panose="020B0502020202020204" pitchFamily="34" charset="0"/>
              </a:rPr>
              <a:t>。</a:t>
            </a:r>
            <a:endParaRPr lang="en-US" altLang="ja-JP" sz="1050" dirty="0">
              <a:latin typeface="Century Gothic" panose="020B0502020202020204" pitchFamily="34" charset="0"/>
            </a:endParaRPr>
          </a:p>
          <a:p>
            <a:endParaRPr lang="en-US" altLang="ja-JP" sz="1050" dirty="0">
              <a:latin typeface="Century Gothic" panose="020B0502020202020204" pitchFamily="34" charset="0"/>
            </a:endParaRPr>
          </a:p>
          <a:p>
            <a:r>
              <a:rPr lang="ja-JP" altLang="en-US" sz="1400" b="1" u="sng" dirty="0">
                <a:latin typeface="Century Gothic" panose="020B0502020202020204" pitchFamily="34" charset="0"/>
              </a:rPr>
              <a:t>▷開催について</a:t>
            </a:r>
            <a:endParaRPr lang="en-US" altLang="ja-JP" sz="1400" b="1" u="sng" dirty="0">
              <a:latin typeface="Century Gothic" panose="020B0502020202020204" pitchFamily="34" charset="0"/>
            </a:endParaRPr>
          </a:p>
          <a:p>
            <a:r>
              <a:rPr lang="ja-JP" altLang="en-US" sz="1100" dirty="0">
                <a:latin typeface="Century Gothic" panose="020B0502020202020204" pitchFamily="34" charset="0"/>
              </a:rPr>
              <a:t>・施設や講師都合により、期中であっても日程変更する場合があります。予備日程についてもご確認ください。また、</a:t>
            </a:r>
            <a:r>
              <a:rPr lang="ja-JP" altLang="en-US" sz="1050" dirty="0">
                <a:latin typeface="Century Gothic" panose="020B0502020202020204" pitchFamily="34" charset="0"/>
              </a:rPr>
              <a:t>休講の場合は</a:t>
            </a:r>
            <a:r>
              <a:rPr lang="en-US" altLang="ja-JP" sz="1050" dirty="0">
                <a:latin typeface="Century Gothic" panose="020B0502020202020204" pitchFamily="34" charset="0"/>
              </a:rPr>
              <a:t>HP</a:t>
            </a:r>
            <a:r>
              <a:rPr lang="ja-JP" altLang="en-US" sz="1050" dirty="0">
                <a:latin typeface="Century Gothic" panose="020B0502020202020204" pitchFamily="34" charset="0"/>
              </a:rPr>
              <a:t>や</a:t>
            </a:r>
            <a:r>
              <a:rPr lang="en-US" altLang="ja-JP" sz="1050" dirty="0">
                <a:latin typeface="Century Gothic" panose="020B0502020202020204" pitchFamily="34" charset="0"/>
              </a:rPr>
              <a:t>SNS</a:t>
            </a:r>
            <a:r>
              <a:rPr lang="ja-JP" altLang="en-US" sz="1050" dirty="0">
                <a:latin typeface="Century Gothic" panose="020B0502020202020204" pitchFamily="34" charset="0"/>
              </a:rPr>
              <a:t>でお知らせします。その際は</a:t>
            </a:r>
            <a:r>
              <a:rPr lang="en-US" altLang="ja-JP" sz="1050" dirty="0">
                <a:latin typeface="Century Gothic" panose="020B0502020202020204" pitchFamily="34" charset="0"/>
              </a:rPr>
              <a:t>1</a:t>
            </a:r>
            <a:r>
              <a:rPr lang="ja-JP" altLang="en-US" sz="1050" dirty="0">
                <a:latin typeface="Century Gothic" panose="020B0502020202020204" pitchFamily="34" charset="0"/>
              </a:rPr>
              <a:t>期</a:t>
            </a:r>
            <a:r>
              <a:rPr lang="en-US" altLang="ja-JP" sz="1050" dirty="0">
                <a:latin typeface="Century Gothic" panose="020B0502020202020204" pitchFamily="34" charset="0"/>
              </a:rPr>
              <a:t>10</a:t>
            </a:r>
            <a:r>
              <a:rPr lang="ja-JP" altLang="en-US" sz="1050" dirty="0">
                <a:latin typeface="Century Gothic" panose="020B0502020202020204" pitchFamily="34" charset="0"/>
              </a:rPr>
              <a:t>回に満たない可能性もあります。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・講師都合により代講開催となる場合があります。あらかじめご了承ください。</a:t>
            </a:r>
            <a:endParaRPr lang="en-US" altLang="ja-JP" sz="1050" dirty="0">
              <a:latin typeface="Century Gothic" panose="020B0502020202020204" pitchFamily="34" charset="0"/>
            </a:endParaRPr>
          </a:p>
          <a:p>
            <a:endParaRPr lang="en-US" altLang="ja-JP" sz="1050" b="1" u="sng" dirty="0">
              <a:latin typeface="Century Gothic" panose="020B0502020202020204" pitchFamily="34" charset="0"/>
            </a:endParaRPr>
          </a:p>
          <a:p>
            <a:r>
              <a:rPr lang="ja-JP" altLang="en-US" sz="1400" b="1" u="sng" dirty="0">
                <a:latin typeface="Century Gothic" panose="020B0502020202020204" pitchFamily="34" charset="0"/>
              </a:rPr>
              <a:t>▷参加費について</a:t>
            </a:r>
            <a:endParaRPr lang="en-US" altLang="ja-JP" sz="1400" b="1" u="sng" dirty="0">
              <a:latin typeface="Century Gothic" panose="020B0502020202020204" pitchFamily="34" charset="0"/>
            </a:endParaRPr>
          </a:p>
          <a:p>
            <a:r>
              <a:rPr lang="ja-JP" altLang="en-US" sz="1050" dirty="0">
                <a:latin typeface="Century Gothic" panose="020B0502020202020204" pitchFamily="34" charset="0"/>
              </a:rPr>
              <a:t>・</a:t>
            </a:r>
            <a:r>
              <a:rPr lang="en-US" altLang="ja-JP" sz="1050" dirty="0">
                <a:latin typeface="Century Gothic" panose="020B0502020202020204" pitchFamily="34" charset="0"/>
              </a:rPr>
              <a:t>1F</a:t>
            </a:r>
            <a:r>
              <a:rPr lang="ja-JP" altLang="en-US" sz="1050" dirty="0">
                <a:latin typeface="Century Gothic" panose="020B0502020202020204" pitchFamily="34" charset="0"/>
              </a:rPr>
              <a:t>受付にて</a:t>
            </a:r>
            <a:r>
              <a:rPr lang="ja-JP" altLang="en-US" sz="1050" b="1" dirty="0">
                <a:latin typeface="Century Gothic" panose="020B0502020202020204" pitchFamily="34" charset="0"/>
              </a:rPr>
              <a:t>現金</a:t>
            </a:r>
            <a:r>
              <a:rPr lang="ja-JP" altLang="en-US" sz="1050" dirty="0">
                <a:latin typeface="Century Gothic" panose="020B0502020202020204" pitchFamily="34" charset="0"/>
              </a:rPr>
              <a:t>支払いのみ可能です。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a:t>
            </a:r>
            <a:r>
              <a:rPr lang="ja-JP" altLang="en-US" sz="1050" b="1" dirty="0">
                <a:latin typeface="Century Gothic" panose="020B0502020202020204" pitchFamily="34" charset="0"/>
              </a:rPr>
              <a:t>各期初回参加日にお支払い</a:t>
            </a:r>
            <a:r>
              <a:rPr lang="ja-JP" altLang="en-US" sz="1050" dirty="0">
                <a:latin typeface="Century Gothic" panose="020B0502020202020204" pitchFamily="34" charset="0"/>
              </a:rPr>
              <a:t>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・すべて保険料込みの価格です。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・お客様都合による返金はできません。</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・残</a:t>
            </a:r>
            <a:r>
              <a:rPr lang="en-US" altLang="ja-JP" sz="1050" dirty="0">
                <a:latin typeface="Century Gothic" panose="020B0502020202020204" pitchFamily="34" charset="0"/>
              </a:rPr>
              <a:t>5</a:t>
            </a:r>
            <a:r>
              <a:rPr lang="ja-JP" altLang="en-US" sz="1050" dirty="0">
                <a:latin typeface="Century Gothic" panose="020B0502020202020204" pitchFamily="34" charset="0"/>
              </a:rPr>
              <a:t>回まで減額措置があります。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　　　　幼児　残回数</a:t>
            </a:r>
            <a:r>
              <a:rPr lang="en-US" altLang="ja-JP" sz="1050" dirty="0">
                <a:latin typeface="Century Gothic" panose="020B0502020202020204" pitchFamily="34" charset="0"/>
              </a:rPr>
              <a:t>×1,000</a:t>
            </a:r>
            <a:r>
              <a:rPr lang="ja-JP" altLang="en-US" sz="1050" dirty="0">
                <a:latin typeface="Century Gothic" panose="020B0502020202020204" pitchFamily="34" charset="0"/>
              </a:rPr>
              <a:t>円</a:t>
            </a:r>
            <a:r>
              <a:rPr lang="en-US" altLang="ja-JP" sz="1050" dirty="0">
                <a:latin typeface="Century Gothic" panose="020B0502020202020204" pitchFamily="34" charset="0"/>
              </a:rPr>
              <a:t>×</a:t>
            </a:r>
            <a:r>
              <a:rPr lang="ja-JP" altLang="en-US" sz="1050" dirty="0">
                <a:latin typeface="Century Gothic" panose="020B0502020202020204" pitchFamily="34" charset="0"/>
              </a:rPr>
              <a:t>税</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　小学生以上　残回数</a:t>
            </a:r>
            <a:r>
              <a:rPr lang="en-US" altLang="ja-JP" sz="1050" dirty="0">
                <a:latin typeface="Century Gothic" panose="020B0502020202020204" pitchFamily="34" charset="0"/>
              </a:rPr>
              <a:t>×1,500</a:t>
            </a:r>
            <a:r>
              <a:rPr lang="ja-JP" altLang="en-US" sz="1050" dirty="0">
                <a:latin typeface="Century Gothic" panose="020B0502020202020204" pitchFamily="34" charset="0"/>
              </a:rPr>
              <a:t>円</a:t>
            </a:r>
            <a:r>
              <a:rPr lang="en-US" altLang="ja-JP" sz="1050" dirty="0">
                <a:latin typeface="Century Gothic" panose="020B0502020202020204" pitchFamily="34" charset="0"/>
              </a:rPr>
              <a:t>×</a:t>
            </a:r>
            <a:r>
              <a:rPr lang="ja-JP" altLang="en-US" sz="1050" dirty="0">
                <a:latin typeface="Century Gothic" panose="020B0502020202020204" pitchFamily="34" charset="0"/>
              </a:rPr>
              <a:t>税</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a:t>
            </a:r>
            <a:r>
              <a:rPr lang="ja-JP" altLang="en-US" sz="1050" b="1" dirty="0">
                <a:latin typeface="Century Gothic" panose="020B0502020202020204" pitchFamily="34" charset="0"/>
              </a:rPr>
              <a:t>体験は</a:t>
            </a:r>
            <a:r>
              <a:rPr lang="en-US" altLang="ja-JP" sz="1050" b="1" dirty="0">
                <a:latin typeface="Century Gothic" panose="020B0502020202020204" pitchFamily="34" charset="0"/>
              </a:rPr>
              <a:t>1</a:t>
            </a:r>
            <a:r>
              <a:rPr lang="ja-JP" altLang="en-US" sz="1050" b="1" dirty="0">
                <a:latin typeface="Century Gothic" panose="020B0502020202020204" pitchFamily="34" charset="0"/>
              </a:rPr>
              <a:t>回無料</a:t>
            </a:r>
            <a:r>
              <a:rPr lang="ja-JP" altLang="en-US" sz="1050" dirty="0">
                <a:latin typeface="Century Gothic" panose="020B0502020202020204" pitchFamily="34" charset="0"/>
              </a:rPr>
              <a:t>です。</a:t>
            </a:r>
            <a:endParaRPr lang="en-US" altLang="ja-JP" sz="1050" dirty="0">
              <a:latin typeface="Century Gothic" panose="020B0502020202020204" pitchFamily="34" charset="0"/>
            </a:endParaRPr>
          </a:p>
        </p:txBody>
      </p:sp>
      <p:cxnSp>
        <p:nvCxnSpPr>
          <p:cNvPr id="38" name="直線コネクタ 37">
            <a:extLst>
              <a:ext uri="{FF2B5EF4-FFF2-40B4-BE49-F238E27FC236}">
                <a16:creationId xmlns:a16="http://schemas.microsoft.com/office/drawing/2014/main" id="{49D4ED09-35C5-1EDD-84C5-800D6135CB0D}"/>
              </a:ext>
            </a:extLst>
          </p:cNvPr>
          <p:cNvCxnSpPr/>
          <p:nvPr/>
        </p:nvCxnSpPr>
        <p:spPr>
          <a:xfrm>
            <a:off x="4921244" y="3750908"/>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2583DD31-D170-6341-AD6E-627BAE566511}"/>
              </a:ext>
            </a:extLst>
          </p:cNvPr>
          <p:cNvCxnSpPr/>
          <p:nvPr/>
        </p:nvCxnSpPr>
        <p:spPr>
          <a:xfrm>
            <a:off x="4930575" y="2578361"/>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8E0E47ED-CBC0-2444-C2E7-C2450764479F}"/>
              </a:ext>
            </a:extLst>
          </p:cNvPr>
          <p:cNvCxnSpPr/>
          <p:nvPr/>
        </p:nvCxnSpPr>
        <p:spPr>
          <a:xfrm>
            <a:off x="4921244" y="4780385"/>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7482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p:cNvSpPr txBox="1"/>
          <p:nvPr/>
        </p:nvSpPr>
        <p:spPr>
          <a:xfrm>
            <a:off x="537145" y="1512210"/>
            <a:ext cx="4076757" cy="461665"/>
          </a:xfrm>
          <a:prstGeom prst="rect">
            <a:avLst/>
          </a:prstGeom>
          <a:noFill/>
        </p:spPr>
        <p:txBody>
          <a:bodyPr wrap="none" rtlCol="0">
            <a:spAutoFit/>
          </a:bodyPr>
          <a:lstStyle/>
          <a:p>
            <a:r>
              <a:rPr lang="en-US" altLang="ja-JP" sz="2000">
                <a:latin typeface="Century Gothic" panose="020B0502020202020204" pitchFamily="34" charset="0"/>
              </a:rPr>
              <a:t>1</a:t>
            </a:r>
            <a:r>
              <a:rPr lang="ja-JP" altLang="en-US" sz="1600">
                <a:latin typeface="Century Gothic" panose="020B0502020202020204" pitchFamily="34" charset="0"/>
              </a:rPr>
              <a:t>期 </a:t>
            </a:r>
            <a:r>
              <a:rPr lang="en-US" altLang="ja-JP" sz="2000" b="1">
                <a:latin typeface="Century Gothic" panose="020B0502020202020204" pitchFamily="34" charset="0"/>
              </a:rPr>
              <a:t>5</a:t>
            </a:r>
            <a:r>
              <a:rPr lang="ja-JP" altLang="en-US" sz="1600">
                <a:latin typeface="Century Gothic" panose="020B0502020202020204" pitchFamily="34" charset="0"/>
              </a:rPr>
              <a:t>回 </a:t>
            </a:r>
            <a:r>
              <a:rPr lang="en-US" altLang="ja-JP" sz="2400" b="1">
                <a:latin typeface="Century Gothic" panose="020B0502020202020204" pitchFamily="34" charset="0"/>
              </a:rPr>
              <a:t>2,750</a:t>
            </a:r>
            <a:r>
              <a:rPr lang="ja-JP" altLang="en-US" sz="1600">
                <a:latin typeface="Century Gothic" panose="020B0502020202020204" pitchFamily="34" charset="0"/>
              </a:rPr>
              <a:t>円 </a:t>
            </a:r>
            <a:r>
              <a:rPr lang="en-US" altLang="ja-JP" sz="1600">
                <a:latin typeface="Century Gothic" panose="020B0502020202020204" pitchFamily="34" charset="0"/>
              </a:rPr>
              <a:t>(</a:t>
            </a:r>
            <a:r>
              <a:rPr lang="ja-JP" altLang="en-US" sz="1600">
                <a:latin typeface="Century Gothic" panose="020B0502020202020204" pitchFamily="34" charset="0"/>
              </a:rPr>
              <a:t>税込み</a:t>
            </a:r>
            <a:r>
              <a:rPr lang="en-US" altLang="ja-JP" sz="1600">
                <a:latin typeface="Century Gothic" panose="020B0502020202020204" pitchFamily="34" charset="0"/>
              </a:rPr>
              <a:t>)</a:t>
            </a:r>
            <a:r>
              <a:rPr lang="en-US" altLang="ja-JP" sz="1600" b="1">
                <a:latin typeface="Century Gothic" panose="020B0502020202020204" pitchFamily="34" charset="0"/>
              </a:rPr>
              <a:t>1</a:t>
            </a:r>
            <a:r>
              <a:rPr lang="ja-JP" altLang="en-US" sz="1600" b="1">
                <a:latin typeface="Century Gothic" panose="020B0502020202020204" pitchFamily="34" charset="0"/>
              </a:rPr>
              <a:t>回参加</a:t>
            </a:r>
            <a:r>
              <a:rPr lang="en-US" altLang="ja-JP" sz="1600" b="1">
                <a:latin typeface="Century Gothic" panose="020B0502020202020204" pitchFamily="34" charset="0"/>
              </a:rPr>
              <a:t>700</a:t>
            </a:r>
            <a:r>
              <a:rPr lang="ja-JP" altLang="en-US" sz="1600" b="1">
                <a:latin typeface="Century Gothic" panose="020B0502020202020204" pitchFamily="34" charset="0"/>
              </a:rPr>
              <a:t>円</a:t>
            </a:r>
          </a:p>
        </p:txBody>
      </p:sp>
      <p:sp>
        <p:nvSpPr>
          <p:cNvPr id="36" name="テキスト ボックス 35"/>
          <p:cNvSpPr txBox="1"/>
          <p:nvPr/>
        </p:nvSpPr>
        <p:spPr>
          <a:xfrm>
            <a:off x="-11678" y="19698"/>
            <a:ext cx="4217821" cy="369332"/>
          </a:xfrm>
          <a:prstGeom prst="rect">
            <a:avLst/>
          </a:prstGeom>
          <a:noFill/>
        </p:spPr>
        <p:txBody>
          <a:bodyPr wrap="none" lIns="91440" tIns="45720" rIns="91440" bIns="45720" rtlCol="0" anchor="t">
            <a:spAutoFit/>
          </a:bodyPr>
          <a:lstStyle/>
          <a:p>
            <a:pPr algn="ctr"/>
            <a:r>
              <a:rPr lang="en-US" altLang="ja-JP" dirty="0">
                <a:latin typeface="Century Gothic"/>
                <a:ea typeface="游ゴシック"/>
              </a:rPr>
              <a:t>2026</a:t>
            </a:r>
            <a:r>
              <a:rPr lang="ja-JP" altLang="en-US" dirty="0">
                <a:latin typeface="Century Gothic"/>
                <a:ea typeface="游ゴシック"/>
              </a:rPr>
              <a:t>年度年間開催予定表　</a:t>
            </a:r>
            <a:r>
              <a:rPr lang="en-US" altLang="ja-JP" sz="1400" dirty="0">
                <a:latin typeface="Century Gothic"/>
                <a:ea typeface="游ゴシック"/>
              </a:rPr>
              <a:t>2026/2/17</a:t>
            </a:r>
            <a:r>
              <a:rPr lang="ja-JP" altLang="en-US" sz="1400" dirty="0">
                <a:latin typeface="Century Gothic"/>
                <a:ea typeface="游ゴシック"/>
              </a:rPr>
              <a:t>現在</a:t>
            </a:r>
          </a:p>
        </p:txBody>
      </p:sp>
      <p:graphicFrame>
        <p:nvGraphicFramePr>
          <p:cNvPr id="2" name="表 1"/>
          <p:cNvGraphicFramePr>
            <a:graphicFrameLocks noGrp="1"/>
          </p:cNvGraphicFramePr>
          <p:nvPr>
            <p:extLst>
              <p:ext uri="{D42A27DB-BD31-4B8C-83A1-F6EECF244321}">
                <p14:modId xmlns:p14="http://schemas.microsoft.com/office/powerpoint/2010/main" val="2400925264"/>
              </p:ext>
            </p:extLst>
          </p:nvPr>
        </p:nvGraphicFramePr>
        <p:xfrm>
          <a:off x="50769" y="2024793"/>
          <a:ext cx="4582810" cy="4805133"/>
        </p:xfrm>
        <a:graphic>
          <a:graphicData uri="http://schemas.openxmlformats.org/drawingml/2006/table">
            <a:tbl>
              <a:tblPr>
                <a:tableStyleId>{5C22544A-7EE6-4342-B048-85BDC9FD1C3A}</a:tableStyleId>
              </a:tblPr>
              <a:tblGrid>
                <a:gridCol w="468995">
                  <a:extLst>
                    <a:ext uri="{9D8B030D-6E8A-4147-A177-3AD203B41FA5}">
                      <a16:colId xmlns:a16="http://schemas.microsoft.com/office/drawing/2014/main" val="3760274589"/>
                    </a:ext>
                  </a:extLst>
                </a:gridCol>
                <a:gridCol w="822763">
                  <a:extLst>
                    <a:ext uri="{9D8B030D-6E8A-4147-A177-3AD203B41FA5}">
                      <a16:colId xmlns:a16="http://schemas.microsoft.com/office/drawing/2014/main" val="3908451718"/>
                    </a:ext>
                  </a:extLst>
                </a:gridCol>
                <a:gridCol w="822763">
                  <a:extLst>
                    <a:ext uri="{9D8B030D-6E8A-4147-A177-3AD203B41FA5}">
                      <a16:colId xmlns:a16="http://schemas.microsoft.com/office/drawing/2014/main" val="4268727486"/>
                    </a:ext>
                  </a:extLst>
                </a:gridCol>
                <a:gridCol w="822763">
                  <a:extLst>
                    <a:ext uri="{9D8B030D-6E8A-4147-A177-3AD203B41FA5}">
                      <a16:colId xmlns:a16="http://schemas.microsoft.com/office/drawing/2014/main" val="102979455"/>
                    </a:ext>
                  </a:extLst>
                </a:gridCol>
                <a:gridCol w="822763">
                  <a:extLst>
                    <a:ext uri="{9D8B030D-6E8A-4147-A177-3AD203B41FA5}">
                      <a16:colId xmlns:a16="http://schemas.microsoft.com/office/drawing/2014/main" val="1880823374"/>
                    </a:ext>
                  </a:extLst>
                </a:gridCol>
                <a:gridCol w="822763">
                  <a:extLst>
                    <a:ext uri="{9D8B030D-6E8A-4147-A177-3AD203B41FA5}">
                      <a16:colId xmlns:a16="http://schemas.microsoft.com/office/drawing/2014/main" val="2044182841"/>
                    </a:ext>
                  </a:extLst>
                </a:gridCol>
              </a:tblGrid>
              <a:tr h="315284">
                <a:tc>
                  <a:txBody>
                    <a:bodyPr/>
                    <a:lstStyle/>
                    <a:p>
                      <a:pPr algn="ctr"/>
                      <a:r>
                        <a:rPr kumimoji="1" lang="ja-JP" altLang="en-US" sz="1600">
                          <a:latin typeface="Century Gothic" panose="020B0502020202020204" pitchFamily="34" charset="0"/>
                        </a:rPr>
                        <a:t>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5">
                  <a:txBody>
                    <a:bodyPr/>
                    <a:lstStyle/>
                    <a:p>
                      <a:pPr algn="ctr"/>
                      <a:r>
                        <a:rPr kumimoji="1" lang="ja-JP" altLang="en-US" sz="1600" dirty="0">
                          <a:latin typeface="Century Gothic" panose="020B0502020202020204" pitchFamily="34" charset="0"/>
                        </a:rPr>
                        <a:t>開催日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795242"/>
                  </a:ext>
                </a:extLst>
              </a:tr>
              <a:tr h="439077">
                <a:tc>
                  <a:txBody>
                    <a:bodyPr/>
                    <a:lstStyle/>
                    <a:p>
                      <a:pPr algn="ctr"/>
                      <a:r>
                        <a:rPr kumimoji="1" lang="en-US" altLang="ja-JP" sz="1600" dirty="0">
                          <a:latin typeface="Century Gothic"/>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4/7</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4/14</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4/21</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4/28</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b="1">
                          <a:solidFill>
                            <a:schemeClr val="tx1"/>
                          </a:solidFill>
                          <a:latin typeface="Century Gothic"/>
                        </a:rPr>
                        <a:t>5/5祝</a:t>
                      </a:r>
                      <a:endParaRPr kumimoji="1" lang="ja-JP" altLang="en-US" sz="1600" b="1">
                        <a:solidFill>
                          <a:schemeClr val="tx1"/>
                        </a:solidFill>
                        <a:latin typeface="Century Gothic"/>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6799734"/>
                  </a:ext>
                </a:extLst>
              </a:tr>
              <a:tr h="439077">
                <a:tc>
                  <a:txBody>
                    <a:bodyPr/>
                    <a:lstStyle/>
                    <a:p>
                      <a:pPr algn="ctr"/>
                      <a:r>
                        <a:rPr kumimoji="1" lang="en-US" altLang="ja-JP" sz="1600" dirty="0">
                          <a:latin typeface="Century Gothic"/>
                        </a:rPr>
                        <a:t>2</a:t>
                      </a:r>
                      <a:endParaRPr kumimoji="1" lang="ja-JP" altLang="en-US" sz="1600" dirty="0">
                        <a:latin typeface="Century Gothic"/>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b="0">
                          <a:solidFill>
                            <a:schemeClr val="tx1"/>
                          </a:solidFill>
                          <a:latin typeface="Century Gothic"/>
                        </a:rPr>
                        <a:t>5/12</a:t>
                      </a:r>
                      <a:endParaRPr kumimoji="1" lang="ja-JP" altLang="en-US" sz="1600" b="0">
                        <a:solidFill>
                          <a:schemeClr val="tx1"/>
                        </a:solidFill>
                        <a:latin typeface="Century Gothic"/>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5/19</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5/26</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6/2</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6/9</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0541537"/>
                  </a:ext>
                </a:extLst>
              </a:tr>
              <a:tr h="439077">
                <a:tc>
                  <a:txBody>
                    <a:bodyPr/>
                    <a:lstStyle/>
                    <a:p>
                      <a:pPr algn="ctr"/>
                      <a:r>
                        <a:rPr kumimoji="1" lang="en-US" altLang="ja-JP" sz="1600" dirty="0">
                          <a:latin typeface="Century Gothic"/>
                        </a:rPr>
                        <a:t>3</a:t>
                      </a:r>
                      <a:endParaRPr kumimoji="1" lang="ja-JP" altLang="en-US" sz="1600" dirty="0">
                        <a:latin typeface="Century Gothic"/>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6/16</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6/23</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6/30</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7/7</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7/14</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06815299"/>
                  </a:ext>
                </a:extLst>
              </a:tr>
              <a:tr h="439077">
                <a:tc>
                  <a:txBody>
                    <a:bodyPr/>
                    <a:lstStyle/>
                    <a:p>
                      <a:pPr algn="ctr"/>
                      <a:r>
                        <a:rPr kumimoji="1" lang="en-US" altLang="ja-JP" sz="1600" dirty="0">
                          <a:latin typeface="Century Gothic"/>
                        </a:rPr>
                        <a:t>4</a:t>
                      </a:r>
                      <a:endParaRPr kumimoji="1" lang="ja-JP" altLang="en-US" sz="1600" dirty="0">
                        <a:latin typeface="Century Gothic"/>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7/21</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7/28</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8/4</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b="1">
                          <a:solidFill>
                            <a:schemeClr val="tx1"/>
                          </a:solidFill>
                          <a:latin typeface="Century Gothic"/>
                        </a:rPr>
                        <a:t>8/11祝</a:t>
                      </a:r>
                      <a:endParaRPr kumimoji="1" lang="ja-JP" altLang="en-US" sz="1600" b="1">
                        <a:solidFill>
                          <a:schemeClr val="tx1"/>
                        </a:solidFill>
                        <a:latin typeface="Century Gothic"/>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lang="ja-JP" altLang="en-US" sz="1600">
                          <a:latin typeface="Century Gothic"/>
                        </a:rPr>
                        <a:t>8/18</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3419670693"/>
                  </a:ext>
                </a:extLst>
              </a:tr>
              <a:tr h="439077">
                <a:tc>
                  <a:txBody>
                    <a:bodyPr/>
                    <a:lstStyle/>
                    <a:p>
                      <a:pPr algn="ctr"/>
                      <a:r>
                        <a:rPr kumimoji="1" lang="en-US" altLang="ja-JP" sz="1600" dirty="0">
                          <a:latin typeface="Century Gothic"/>
                        </a:rPr>
                        <a:t>5</a:t>
                      </a:r>
                      <a:endParaRPr kumimoji="1" lang="ja-JP" altLang="en-US" sz="1600" dirty="0">
                        <a:latin typeface="Century Gothic"/>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8/25</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9/1</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9/8</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9/15</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b="1">
                          <a:solidFill>
                            <a:schemeClr val="tx1"/>
                          </a:solidFill>
                          <a:latin typeface="Century Gothic"/>
                        </a:rPr>
                        <a:t>9/22祝</a:t>
                      </a:r>
                      <a:endParaRPr kumimoji="1" lang="ja-JP" altLang="en-US" sz="1600" b="1">
                        <a:solidFill>
                          <a:schemeClr val="tx1"/>
                        </a:solidFill>
                        <a:latin typeface="Century Gothic"/>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6473598"/>
                  </a:ext>
                </a:extLst>
              </a:tr>
              <a:tr h="439077">
                <a:tc>
                  <a:txBody>
                    <a:bodyPr/>
                    <a:lstStyle/>
                    <a:p>
                      <a:pPr algn="ctr"/>
                      <a:r>
                        <a:rPr kumimoji="1" lang="en-US" altLang="ja-JP" sz="1600" dirty="0">
                          <a:latin typeface="Century Gothic"/>
                        </a:rPr>
                        <a:t>6</a:t>
                      </a:r>
                      <a:endParaRPr kumimoji="1" lang="ja-JP" altLang="en-US" sz="1600" dirty="0">
                        <a:latin typeface="Century Gothic"/>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9/29</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10/6</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10/13</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10/20</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lang="ja-JP" altLang="en-US" sz="1600">
                          <a:solidFill>
                            <a:schemeClr val="tx1"/>
                          </a:solidFill>
                          <a:latin typeface="Century Gothic"/>
                        </a:rPr>
                        <a:t>10/27</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455727690"/>
                  </a:ext>
                </a:extLst>
              </a:tr>
              <a:tr h="439077">
                <a:tc>
                  <a:txBody>
                    <a:bodyPr/>
                    <a:lstStyle/>
                    <a:p>
                      <a:pPr algn="ctr"/>
                      <a:r>
                        <a:rPr kumimoji="1" lang="en-US" altLang="ja-JP" sz="1600" dirty="0">
                          <a:latin typeface="Century Gothic"/>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b="1" dirty="0">
                          <a:solidFill>
                            <a:schemeClr val="tx1"/>
                          </a:solidFill>
                          <a:latin typeface="Century Gothic"/>
                        </a:rPr>
                        <a:t>11/3祝</a:t>
                      </a:r>
                      <a:endParaRPr kumimoji="1" lang="ja-JP" altLang="en-US" sz="1600" b="1" dirty="0">
                        <a:solidFill>
                          <a:schemeClr val="tx1"/>
                        </a:solidFill>
                        <a:latin typeface="Century Gothic"/>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algn="ctr"/>
                      <a:r>
                        <a:rPr lang="ja-JP" altLang="en-US" sz="1600" dirty="0">
                          <a:solidFill>
                            <a:schemeClr val="tx1"/>
                          </a:solidFill>
                          <a:latin typeface="Century Gothic"/>
                        </a:rPr>
                        <a:t>11/10</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11/17</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12/1</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lang="ja-JP" altLang="en-US" sz="1600">
                          <a:solidFill>
                            <a:schemeClr val="tx1"/>
                          </a:solidFill>
                          <a:latin typeface="Century Gothic"/>
                        </a:rPr>
                        <a:t>12/8</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2843779885"/>
                  </a:ext>
                </a:extLst>
              </a:tr>
              <a:tr h="439077">
                <a:tc>
                  <a:txBody>
                    <a:bodyPr/>
                    <a:lstStyle/>
                    <a:p>
                      <a:pPr algn="ctr"/>
                      <a:r>
                        <a:rPr kumimoji="1" lang="en-US" altLang="ja-JP" sz="1600" dirty="0">
                          <a:latin typeface="Century Gothic"/>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12/15</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12/22</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1/5</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1/12</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lang="ja-JP" altLang="en-US" sz="1600">
                          <a:solidFill>
                            <a:schemeClr val="tx1"/>
                          </a:solidFill>
                          <a:latin typeface="Century Gothic"/>
                        </a:rPr>
                        <a:t>1/19</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738497995"/>
                  </a:ext>
                </a:extLst>
              </a:tr>
              <a:tr h="439077">
                <a:tc>
                  <a:txBody>
                    <a:bodyPr/>
                    <a:lstStyle/>
                    <a:p>
                      <a:pPr algn="ctr"/>
                      <a:r>
                        <a:rPr kumimoji="1" lang="en-US" altLang="ja-JP" sz="1600" dirty="0">
                          <a:latin typeface="Century Gothic"/>
                        </a:rPr>
                        <a:t>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1/26</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2/</a:t>
                      </a:r>
                      <a:r>
                        <a:rPr lang="en-US" altLang="ja-JP" sz="1600" dirty="0">
                          <a:solidFill>
                            <a:schemeClr val="tx1"/>
                          </a:solidFill>
                          <a:latin typeface="Century Gothic"/>
                        </a:rPr>
                        <a:t>2</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2/9</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2/16</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lang="ja-JP" altLang="en-US" sz="1600" dirty="0">
                          <a:solidFill>
                            <a:schemeClr val="tx1"/>
                          </a:solidFill>
                          <a:latin typeface="Century Gothic"/>
                        </a:rPr>
                        <a:t>2/23</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2094606284"/>
                  </a:ext>
                </a:extLst>
              </a:tr>
              <a:tr h="439077">
                <a:tc>
                  <a:txBody>
                    <a:bodyPr/>
                    <a:lstStyle/>
                    <a:p>
                      <a:pPr algn="ctr"/>
                      <a:r>
                        <a:rPr kumimoji="1" lang="en-US" altLang="ja-JP" sz="1600" dirty="0">
                          <a:latin typeface="Century Gothic"/>
                        </a:rPr>
                        <a: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dirty="0">
                          <a:solidFill>
                            <a:schemeClr val="tx1"/>
                          </a:solidFill>
                          <a:latin typeface="Century Gothic"/>
                        </a:rPr>
                        <a:t>3/2</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3/9</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3/16</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3/30</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kumimoji="1" lang="en-US" altLang="ja-JP" sz="1400" dirty="0">
                          <a:solidFill>
                            <a:schemeClr val="tx1"/>
                          </a:solidFill>
                          <a:latin typeface="Century Gothic" panose="020B0502020202020204" pitchFamily="34" charset="0"/>
                        </a:rPr>
                        <a:t>4</a:t>
                      </a:r>
                      <a:r>
                        <a:rPr kumimoji="1" lang="ja-JP" altLang="en-US" sz="1400" dirty="0">
                          <a:solidFill>
                            <a:schemeClr val="tx1"/>
                          </a:solidFill>
                          <a:latin typeface="Century Gothic" panose="020B0502020202020204" pitchFamily="34" charset="0"/>
                        </a:rPr>
                        <a:t>回</a:t>
                      </a:r>
                      <a:endParaRPr kumimoji="1" lang="en-US" altLang="ja-JP" sz="1400" dirty="0">
                        <a:solidFill>
                          <a:schemeClr val="tx1"/>
                        </a:solidFill>
                        <a:latin typeface="Century Gothic" panose="020B0502020202020204" pitchFamily="34" charset="0"/>
                      </a:endParaRPr>
                    </a:p>
                    <a:p>
                      <a:pPr algn="ctr"/>
                      <a:r>
                        <a:rPr kumimoji="1" lang="en-US" altLang="ja-JP" sz="1400" dirty="0">
                          <a:solidFill>
                            <a:schemeClr val="tx1"/>
                          </a:solidFill>
                          <a:latin typeface="Century Gothic" panose="020B0502020202020204" pitchFamily="34" charset="0"/>
                        </a:rPr>
                        <a:t>2,200</a:t>
                      </a:r>
                      <a:r>
                        <a:rPr kumimoji="1" lang="ja-JP" altLang="en-US" sz="1400" dirty="0">
                          <a:solidFill>
                            <a:schemeClr val="tx1"/>
                          </a:solidFill>
                          <a:latin typeface="Century Gothic" panose="020B0502020202020204" pitchFamily="34" charset="0"/>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3999191230"/>
                  </a:ext>
                </a:extLst>
              </a:tr>
            </a:tbl>
          </a:graphicData>
        </a:graphic>
      </p:graphicFrame>
      <p:sp>
        <p:nvSpPr>
          <p:cNvPr id="19" name="正方形/長方形 18"/>
          <p:cNvSpPr/>
          <p:nvPr/>
        </p:nvSpPr>
        <p:spPr>
          <a:xfrm>
            <a:off x="4751996" y="1096244"/>
            <a:ext cx="4953000" cy="1077218"/>
          </a:xfrm>
          <a:prstGeom prst="rect">
            <a:avLst/>
          </a:prstGeom>
        </p:spPr>
        <p:txBody>
          <a:bodyPr>
            <a:spAutoFit/>
          </a:bodyPr>
          <a:lstStyle/>
          <a:p>
            <a:pPr algn="just">
              <a:spcAft>
                <a:spcPts val="0"/>
              </a:spcAft>
            </a:pPr>
            <a:r>
              <a:rPr lang="ja-JP" altLang="en-US" sz="1600" b="1" kern="100">
                <a:latin typeface="+mn-ea"/>
                <a:cs typeface="Times New Roman" panose="02020603050405020304" pitchFamily="18" charset="0"/>
              </a:rPr>
              <a:t>心と体を整えるヨガのポーズ、</a:t>
            </a:r>
            <a:endParaRPr lang="en-US" altLang="ja-JP" sz="1600" b="1" kern="100">
              <a:latin typeface="+mn-ea"/>
              <a:cs typeface="Times New Roman" panose="02020603050405020304" pitchFamily="18" charset="0"/>
            </a:endParaRPr>
          </a:p>
          <a:p>
            <a:pPr algn="just">
              <a:spcAft>
                <a:spcPts val="0"/>
              </a:spcAft>
            </a:pPr>
            <a:r>
              <a:rPr lang="ja-JP" altLang="en-US" sz="1600" b="1" kern="100">
                <a:latin typeface="+mn-ea"/>
                <a:cs typeface="Times New Roman" panose="02020603050405020304" pitchFamily="18" charset="0"/>
              </a:rPr>
              <a:t>生命力や活力の能力をあげる呼吸法を取り入れ、</a:t>
            </a:r>
            <a:endParaRPr lang="en-US" altLang="ja-JP" sz="1600" b="1" kern="100">
              <a:latin typeface="+mn-ea"/>
              <a:cs typeface="Times New Roman" panose="02020603050405020304" pitchFamily="18" charset="0"/>
            </a:endParaRPr>
          </a:p>
          <a:p>
            <a:pPr algn="just">
              <a:spcAft>
                <a:spcPts val="0"/>
              </a:spcAft>
            </a:pPr>
            <a:r>
              <a:rPr lang="ja-JP" altLang="en-US" sz="1600" b="1" kern="100">
                <a:latin typeface="+mn-ea"/>
                <a:cs typeface="Times New Roman" panose="02020603050405020304" pitchFamily="18" charset="0"/>
              </a:rPr>
              <a:t>心身の緊張をほぐし心身のバランスを整えていきます。</a:t>
            </a:r>
            <a:endParaRPr lang="ja-JP" altLang="ja-JP" sz="1600" b="1" kern="100">
              <a:latin typeface="+mn-ea"/>
              <a:cs typeface="Times New Roman" panose="02020603050405020304" pitchFamily="18" charset="0"/>
            </a:endParaRPr>
          </a:p>
        </p:txBody>
      </p:sp>
      <p:sp>
        <p:nvSpPr>
          <p:cNvPr id="23" name="テキスト ボックス 22"/>
          <p:cNvSpPr txBox="1"/>
          <p:nvPr/>
        </p:nvSpPr>
        <p:spPr>
          <a:xfrm>
            <a:off x="77903" y="414683"/>
            <a:ext cx="4217821" cy="475836"/>
          </a:xfrm>
          <a:prstGeom prst="rect">
            <a:avLst/>
          </a:prstGeom>
          <a:noFill/>
        </p:spPr>
        <p:txBody>
          <a:bodyPr wrap="none" rtlCol="0">
            <a:spAutoFit/>
          </a:bodyPr>
          <a:lstStyle/>
          <a:p>
            <a:r>
              <a:rPr lang="ja-JP" altLang="en-US" sz="2492" b="1">
                <a:latin typeface="Century Gothic" panose="020B0502020202020204" pitchFamily="34" charset="0"/>
              </a:rPr>
              <a:t>火</a:t>
            </a:r>
            <a:r>
              <a:rPr lang="ja-JP" altLang="en-US" sz="2000" b="1">
                <a:latin typeface="Century Gothic" panose="020B0502020202020204" pitchFamily="34" charset="0"/>
              </a:rPr>
              <a:t>曜日</a:t>
            </a:r>
            <a:r>
              <a:rPr lang="ja-JP" altLang="en-US" sz="2492" b="1">
                <a:latin typeface="Century Gothic" panose="020B0502020202020204" pitchFamily="34" charset="0"/>
              </a:rPr>
              <a:t> 定期教室</a:t>
            </a:r>
            <a:r>
              <a:rPr lang="ja-JP" altLang="en-US" sz="2492">
                <a:latin typeface="Century Gothic" panose="020B0502020202020204" pitchFamily="34" charset="0"/>
              </a:rPr>
              <a:t>　</a:t>
            </a:r>
            <a:r>
              <a:rPr lang="en-US" altLang="ja-JP" sz="2492">
                <a:latin typeface="Century Gothic" panose="020B0502020202020204" pitchFamily="34" charset="0"/>
              </a:rPr>
              <a:t>9:30-10:45</a:t>
            </a:r>
            <a:endParaRPr lang="ja-JP" altLang="en-US" sz="2492">
              <a:latin typeface="Century Gothic" panose="020B0502020202020204" pitchFamily="34" charset="0"/>
            </a:endParaRPr>
          </a:p>
        </p:txBody>
      </p:sp>
      <p:sp>
        <p:nvSpPr>
          <p:cNvPr id="27" name="テキスト ボックス 26"/>
          <p:cNvSpPr txBox="1"/>
          <p:nvPr/>
        </p:nvSpPr>
        <p:spPr>
          <a:xfrm>
            <a:off x="7355537" y="4453814"/>
            <a:ext cx="2303836" cy="1938992"/>
          </a:xfrm>
          <a:prstGeom prst="rect">
            <a:avLst/>
          </a:prstGeom>
          <a:noFill/>
        </p:spPr>
        <p:txBody>
          <a:bodyPr wrap="none" rtlCol="0">
            <a:spAutoFit/>
          </a:bodyPr>
          <a:lstStyle/>
          <a:p>
            <a:r>
              <a:rPr lang="ja-JP" altLang="en-US" sz="1400" b="1" u="sng">
                <a:latin typeface="Century Gothic" panose="020B0502020202020204" pitchFamily="34" charset="0"/>
              </a:rPr>
              <a:t>▷教室情報</a:t>
            </a:r>
            <a:endParaRPr lang="en-US" altLang="ja-JP" sz="1200">
              <a:latin typeface="Century Gothic" panose="020B0502020202020204" pitchFamily="34" charset="0"/>
            </a:endParaRPr>
          </a:p>
          <a:p>
            <a:r>
              <a:rPr lang="ja-JP" altLang="en-US" sz="1200">
                <a:latin typeface="Century Gothic" panose="020B0502020202020204" pitchFamily="34" charset="0"/>
              </a:rPr>
              <a:t>　</a:t>
            </a:r>
            <a:r>
              <a:rPr lang="ja-JP" altLang="en-US" sz="1400">
                <a:latin typeface="Century Gothic" panose="020B0502020202020204" pitchFamily="34" charset="0"/>
              </a:rPr>
              <a:t>会場　</a:t>
            </a:r>
            <a:r>
              <a:rPr lang="en-US" altLang="ja-JP" sz="1400">
                <a:latin typeface="Century Gothic" panose="020B0502020202020204" pitchFamily="34" charset="0"/>
              </a:rPr>
              <a:t>1F</a:t>
            </a:r>
            <a:r>
              <a:rPr lang="ja-JP" altLang="en-US" sz="1400">
                <a:latin typeface="Century Gothic" panose="020B0502020202020204" pitchFamily="34" charset="0"/>
              </a:rPr>
              <a:t> 多目的室</a:t>
            </a:r>
            <a:endParaRPr lang="en-US" altLang="ja-JP" sz="1400">
              <a:latin typeface="Century Gothic" panose="020B0502020202020204" pitchFamily="34" charset="0"/>
            </a:endParaRPr>
          </a:p>
          <a:p>
            <a:r>
              <a:rPr lang="ja-JP" altLang="en-US" sz="1400">
                <a:latin typeface="Century Gothic" panose="020B0502020202020204" pitchFamily="34" charset="0"/>
              </a:rPr>
              <a:t>　定員　</a:t>
            </a:r>
            <a:r>
              <a:rPr lang="en-US" altLang="ja-JP" sz="1400">
                <a:latin typeface="Century Gothic" panose="020B0502020202020204" pitchFamily="34" charset="0"/>
              </a:rPr>
              <a:t>30</a:t>
            </a:r>
            <a:r>
              <a:rPr lang="ja-JP" altLang="en-US" sz="1400">
                <a:latin typeface="Century Gothic" panose="020B0502020202020204" pitchFamily="34" charset="0"/>
              </a:rPr>
              <a:t>名</a:t>
            </a:r>
            <a:endParaRPr lang="en-US" altLang="ja-JP" sz="1400">
              <a:latin typeface="Century Gothic" panose="020B0502020202020204" pitchFamily="34" charset="0"/>
            </a:endParaRPr>
          </a:p>
          <a:p>
            <a:r>
              <a:rPr lang="ja-JP" altLang="en-US" sz="1400">
                <a:latin typeface="Century Gothic" panose="020B0502020202020204" pitchFamily="34" charset="0"/>
              </a:rPr>
              <a:t>　対象　</a:t>
            </a:r>
            <a:r>
              <a:rPr lang="en-US" altLang="ja-JP" sz="1200">
                <a:latin typeface="Century Gothic" panose="020B0502020202020204" pitchFamily="34" charset="0"/>
              </a:rPr>
              <a:t>18</a:t>
            </a:r>
            <a:r>
              <a:rPr lang="ja-JP" altLang="en-US" sz="1200">
                <a:latin typeface="Century Gothic" panose="020B0502020202020204" pitchFamily="34" charset="0"/>
              </a:rPr>
              <a:t>歳以上</a:t>
            </a:r>
            <a:endParaRPr lang="en-US" altLang="ja-JP" sz="1200">
              <a:latin typeface="Century Gothic" panose="020B0502020202020204" pitchFamily="34" charset="0"/>
            </a:endParaRPr>
          </a:p>
          <a:p>
            <a:r>
              <a:rPr lang="ja-JP" altLang="en-US" sz="1400">
                <a:latin typeface="Century Gothic" panose="020B0502020202020204" pitchFamily="34" charset="0"/>
              </a:rPr>
              <a:t>　講師　</a:t>
            </a:r>
            <a:r>
              <a:rPr lang="ja-JP" altLang="en-US" sz="1200">
                <a:latin typeface="Century Gothic" panose="020B0502020202020204" pitchFamily="34" charset="0"/>
              </a:rPr>
              <a:t>松山</a:t>
            </a:r>
            <a:endParaRPr lang="en-US" altLang="ja-JP" sz="1200">
              <a:latin typeface="Century Gothic" panose="020B0502020202020204" pitchFamily="34" charset="0"/>
            </a:endParaRPr>
          </a:p>
          <a:p>
            <a:pPr algn="just">
              <a:spcAft>
                <a:spcPts val="0"/>
              </a:spcAft>
            </a:pPr>
            <a:r>
              <a:rPr lang="ja-JP" altLang="en-US" sz="1400" kern="100">
                <a:latin typeface="+mn-ea"/>
                <a:cs typeface="Times New Roman" panose="02020603050405020304" pitchFamily="18" charset="0"/>
              </a:rPr>
              <a:t>持ち物</a:t>
            </a:r>
            <a:r>
              <a:rPr lang="ja-JP" altLang="en-US" sz="1200" kern="100">
                <a:latin typeface="+mn-ea"/>
                <a:cs typeface="Times New Roman" panose="02020603050405020304" pitchFamily="18" charset="0"/>
              </a:rPr>
              <a:t>　</a:t>
            </a:r>
            <a:r>
              <a:rPr lang="ja-JP" altLang="ja-JP" sz="1200" kern="100">
                <a:latin typeface="+mn-ea"/>
                <a:cs typeface="Times New Roman" panose="02020603050405020304" pitchFamily="18" charset="0"/>
              </a:rPr>
              <a:t>ヨガマット</a:t>
            </a:r>
            <a:endParaRPr lang="en-US" altLang="ja-JP" sz="1200" kern="100">
              <a:latin typeface="+mn-ea"/>
              <a:cs typeface="Times New Roman" panose="02020603050405020304" pitchFamily="18" charset="0"/>
            </a:endParaRPr>
          </a:p>
          <a:p>
            <a:pPr algn="just">
              <a:spcAft>
                <a:spcPts val="0"/>
              </a:spcAft>
            </a:pPr>
            <a:r>
              <a:rPr lang="ja-JP" altLang="en-US" sz="1200" kern="100">
                <a:latin typeface="+mn-ea"/>
                <a:cs typeface="Times New Roman" panose="02020603050405020304" pitchFamily="18" charset="0"/>
              </a:rPr>
              <a:t>　　　　</a:t>
            </a:r>
            <a:r>
              <a:rPr lang="en-US" altLang="ja-JP" sz="1200" kern="100">
                <a:latin typeface="+mn-ea"/>
                <a:cs typeface="Times New Roman" panose="02020603050405020304" pitchFamily="18" charset="0"/>
              </a:rPr>
              <a:t>(</a:t>
            </a:r>
            <a:r>
              <a:rPr lang="ja-JP" altLang="en-US" sz="1200" kern="100">
                <a:latin typeface="+mn-ea"/>
                <a:cs typeface="Times New Roman" panose="02020603050405020304" pitchFamily="18" charset="0"/>
              </a:rPr>
              <a:t>なければ</a:t>
            </a:r>
            <a:r>
              <a:rPr lang="ja-JP" altLang="ja-JP" sz="1200" kern="100">
                <a:latin typeface="+mn-ea"/>
                <a:cs typeface="Times New Roman" panose="02020603050405020304" pitchFamily="18" charset="0"/>
              </a:rPr>
              <a:t>バスタオル</a:t>
            </a:r>
            <a:r>
              <a:rPr lang="en-US" altLang="ja-JP" sz="1200" kern="100">
                <a:latin typeface="+mn-ea"/>
                <a:cs typeface="Times New Roman" panose="02020603050405020304" pitchFamily="18" charset="0"/>
              </a:rPr>
              <a:t>)</a:t>
            </a:r>
          </a:p>
          <a:p>
            <a:pPr algn="just">
              <a:spcAft>
                <a:spcPts val="0"/>
              </a:spcAft>
            </a:pPr>
            <a:r>
              <a:rPr lang="ja-JP" altLang="en-US" sz="1200" kern="100">
                <a:latin typeface="+mn-ea"/>
                <a:cs typeface="Times New Roman" panose="02020603050405020304" pitchFamily="18" charset="0"/>
              </a:rPr>
              <a:t>　　　　</a:t>
            </a:r>
            <a:r>
              <a:rPr lang="ja-JP" altLang="ja-JP" sz="1200" kern="100">
                <a:latin typeface="+mn-ea"/>
                <a:cs typeface="Times New Roman" panose="02020603050405020304" pitchFamily="18" charset="0"/>
              </a:rPr>
              <a:t>運動できる服装</a:t>
            </a:r>
            <a:endParaRPr lang="en-US" altLang="ja-JP" sz="1200" kern="100">
              <a:latin typeface="+mn-ea"/>
              <a:cs typeface="Times New Roman" panose="02020603050405020304" pitchFamily="18" charset="0"/>
            </a:endParaRPr>
          </a:p>
          <a:p>
            <a:pPr algn="just">
              <a:spcAft>
                <a:spcPts val="0"/>
              </a:spcAft>
            </a:pPr>
            <a:r>
              <a:rPr lang="ja-JP" altLang="en-US" sz="1200" kern="100">
                <a:latin typeface="+mn-ea"/>
                <a:cs typeface="Times New Roman" panose="02020603050405020304" pitchFamily="18" charset="0"/>
              </a:rPr>
              <a:t>　　　　</a:t>
            </a:r>
            <a:r>
              <a:rPr lang="ja-JP" altLang="ja-JP" sz="1200" kern="100">
                <a:latin typeface="+mn-ea"/>
                <a:cs typeface="Times New Roman" panose="02020603050405020304" pitchFamily="18" charset="0"/>
              </a:rPr>
              <a:t>飲み物・タオル</a:t>
            </a:r>
          </a:p>
        </p:txBody>
      </p:sp>
      <p:sp>
        <p:nvSpPr>
          <p:cNvPr id="30" name="テキスト ボックス 29"/>
          <p:cNvSpPr txBox="1"/>
          <p:nvPr/>
        </p:nvSpPr>
        <p:spPr>
          <a:xfrm>
            <a:off x="447946" y="919129"/>
            <a:ext cx="3775393" cy="707886"/>
          </a:xfrm>
          <a:prstGeom prst="rect">
            <a:avLst/>
          </a:prstGeom>
          <a:noFill/>
        </p:spPr>
        <p:txBody>
          <a:bodyPr wrap="none" rtlCol="0">
            <a:spAutoFit/>
          </a:bodyPr>
          <a:lstStyle/>
          <a:p>
            <a:r>
              <a:rPr lang="ja-JP" altLang="en-US" sz="4000" b="1"/>
              <a:t>リラックスヨガ</a:t>
            </a:r>
          </a:p>
        </p:txBody>
      </p:sp>
      <p:sp>
        <p:nvSpPr>
          <p:cNvPr id="13" name="テキスト ボックス 12">
            <a:extLst>
              <a:ext uri="{FF2B5EF4-FFF2-40B4-BE49-F238E27FC236}">
                <a16:creationId xmlns:a16="http://schemas.microsoft.com/office/drawing/2014/main" id="{334C11CF-0326-D29F-CC58-940FCC5E99AD}"/>
              </a:ext>
            </a:extLst>
          </p:cNvPr>
          <p:cNvSpPr txBox="1"/>
          <p:nvPr/>
        </p:nvSpPr>
        <p:spPr>
          <a:xfrm>
            <a:off x="4771673" y="2105045"/>
            <a:ext cx="4947385" cy="4139595"/>
          </a:xfrm>
          <a:prstGeom prst="rect">
            <a:avLst/>
          </a:prstGeom>
          <a:noFill/>
        </p:spPr>
        <p:txBody>
          <a:bodyPr wrap="square" rtlCol="0">
            <a:spAutoFit/>
          </a:bodyPr>
          <a:lstStyle/>
          <a:p>
            <a:r>
              <a:rPr lang="ja-JP" altLang="en-US" sz="1400" b="1">
                <a:latin typeface="Century Gothic" panose="020B0502020202020204" pitchFamily="34" charset="0"/>
              </a:rPr>
              <a:t>▷お申込み方法　</a:t>
            </a:r>
            <a:r>
              <a:rPr lang="en-US" altLang="ja-JP" sz="1400" b="1">
                <a:latin typeface="Century Gothic" panose="020B0502020202020204" pitchFamily="34" charset="0"/>
              </a:rPr>
              <a:t>(</a:t>
            </a:r>
            <a:r>
              <a:rPr lang="ja-JP" altLang="en-US" sz="1400" b="1">
                <a:latin typeface="Century Gothic" panose="020B0502020202020204" pitchFamily="34" charset="0"/>
              </a:rPr>
              <a:t>新規・継続</a:t>
            </a:r>
            <a:r>
              <a:rPr lang="en-US" altLang="ja-JP" sz="1400" b="1">
                <a:latin typeface="Century Gothic" panose="020B0502020202020204" pitchFamily="34" charset="0"/>
              </a:rPr>
              <a:t>)</a:t>
            </a:r>
          </a:p>
          <a:p>
            <a:r>
              <a:rPr lang="ja-JP" altLang="en-US" sz="1050">
                <a:latin typeface="Century Gothic" panose="020B0502020202020204" pitchFamily="34" charset="0"/>
              </a:rPr>
              <a:t>・</a:t>
            </a:r>
            <a:r>
              <a:rPr lang="en-US" altLang="ja-JP" sz="1050">
                <a:latin typeface="Century Gothic" panose="020B0502020202020204" pitchFamily="34" charset="0"/>
              </a:rPr>
              <a:t>1F</a:t>
            </a:r>
            <a:r>
              <a:rPr lang="ja-JP" altLang="en-US" sz="1050">
                <a:latin typeface="Century Gothic" panose="020B0502020202020204" pitchFamily="34" charset="0"/>
              </a:rPr>
              <a:t>受付またはお電話でお申込みください。</a:t>
            </a:r>
            <a:endParaRPr lang="en-US" altLang="ja-JP" sz="1050">
              <a:latin typeface="Century Gothic" panose="020B0502020202020204" pitchFamily="34" charset="0"/>
            </a:endParaRPr>
          </a:p>
          <a:p>
            <a:r>
              <a:rPr lang="ja-JP" altLang="en-US" sz="1050">
                <a:latin typeface="Century Gothic" panose="020B0502020202020204" pitchFamily="34" charset="0"/>
              </a:rPr>
              <a:t>・レッスンメンバーズ登録が必要です。</a:t>
            </a:r>
            <a:r>
              <a:rPr lang="en-US" altLang="ja-JP" sz="1050">
                <a:latin typeface="Century Gothic" panose="020B0502020202020204" pitchFamily="34" charset="0"/>
              </a:rPr>
              <a:t>※</a:t>
            </a:r>
            <a:r>
              <a:rPr lang="ja-JP" altLang="en-US" sz="1050">
                <a:latin typeface="Century Gothic" panose="020B0502020202020204" pitchFamily="34" charset="0"/>
              </a:rPr>
              <a:t>登録無料</a:t>
            </a:r>
            <a:endParaRPr lang="en-US" altLang="ja-JP" sz="1050">
              <a:latin typeface="Century Gothic" panose="020B0502020202020204" pitchFamily="34" charset="0"/>
            </a:endParaRPr>
          </a:p>
          <a:p>
            <a:r>
              <a:rPr lang="ja-JP" altLang="en-US" sz="1050">
                <a:latin typeface="Century Gothic" panose="020B0502020202020204" pitchFamily="34" charset="0"/>
              </a:rPr>
              <a:t>・継続する場合は出席名簿の</a:t>
            </a:r>
            <a:r>
              <a:rPr lang="en-US" altLang="ja-JP" sz="1050">
                <a:latin typeface="Century Gothic" panose="020B0502020202020204" pitchFamily="34" charset="0"/>
              </a:rPr>
              <a:t>1</a:t>
            </a:r>
            <a:r>
              <a:rPr lang="ja-JP" altLang="en-US" sz="1050">
                <a:latin typeface="Century Gothic" panose="020B0502020202020204" pitchFamily="34" charset="0"/>
              </a:rPr>
              <a:t>番右の</a:t>
            </a:r>
            <a:r>
              <a:rPr lang="ja-JP" altLang="en-US" sz="1050" b="1">
                <a:latin typeface="Century Gothic" panose="020B0502020202020204" pitchFamily="34" charset="0"/>
              </a:rPr>
              <a:t>継続希望欄に○印</a:t>
            </a:r>
            <a:r>
              <a:rPr lang="ja-JP" altLang="en-US" sz="1050">
                <a:latin typeface="Century Gothic" panose="020B0502020202020204" pitchFamily="34" charset="0"/>
              </a:rPr>
              <a:t>をつけてください。</a:t>
            </a:r>
            <a:endParaRPr lang="en-US" altLang="ja-JP" sz="1050">
              <a:latin typeface="Century Gothic" panose="020B0502020202020204" pitchFamily="34" charset="0"/>
            </a:endParaRPr>
          </a:p>
          <a:p>
            <a:r>
              <a:rPr lang="ja-JP" altLang="en-US" sz="1050">
                <a:latin typeface="Century Gothic" panose="020B0502020202020204" pitchFamily="34" charset="0"/>
              </a:rPr>
              <a:t>・</a:t>
            </a:r>
            <a:r>
              <a:rPr lang="ja-JP" altLang="en-US" sz="1050" b="1">
                <a:latin typeface="Century Gothic" panose="020B0502020202020204" pitchFamily="34" charset="0"/>
              </a:rPr>
              <a:t>退会する場合は</a:t>
            </a:r>
            <a:r>
              <a:rPr lang="en-US" altLang="ja-JP" sz="1050" b="1">
                <a:latin typeface="Century Gothic" panose="020B0502020202020204" pitchFamily="34" charset="0"/>
              </a:rPr>
              <a:t>×</a:t>
            </a:r>
            <a:r>
              <a:rPr lang="ja-JP" altLang="en-US" sz="1050" b="1">
                <a:latin typeface="Century Gothic" panose="020B0502020202020204" pitchFamily="34" charset="0"/>
              </a:rPr>
              <a:t>印</a:t>
            </a:r>
            <a:r>
              <a:rPr lang="ja-JP" altLang="en-US" sz="1050">
                <a:latin typeface="Century Gothic" panose="020B0502020202020204" pitchFamily="34" charset="0"/>
              </a:rPr>
              <a:t>をつけてください。</a:t>
            </a:r>
            <a:endParaRPr lang="en-US" altLang="ja-JP" sz="1050">
              <a:latin typeface="Century Gothic" panose="020B0502020202020204" pitchFamily="34" charset="0"/>
            </a:endParaRPr>
          </a:p>
          <a:p>
            <a:r>
              <a:rPr lang="ja-JP" altLang="en-US" sz="1050">
                <a:latin typeface="Century Gothic" panose="020B0502020202020204" pitchFamily="34" charset="0"/>
              </a:rPr>
              <a:t>・</a:t>
            </a:r>
            <a:r>
              <a:rPr lang="ja-JP" altLang="en-US" sz="1050" b="1">
                <a:latin typeface="Century Gothic" panose="020B0502020202020204" pitchFamily="34" charset="0"/>
              </a:rPr>
              <a:t>出席確認名簿への記入を忘れないようご協力をお願いいたします</a:t>
            </a:r>
            <a:r>
              <a:rPr lang="ja-JP" altLang="en-US" sz="1050">
                <a:latin typeface="Century Gothic" panose="020B0502020202020204" pitchFamily="34" charset="0"/>
              </a:rPr>
              <a:t>。</a:t>
            </a:r>
            <a:endParaRPr lang="en-US" altLang="ja-JP" sz="1050">
              <a:latin typeface="Century Gothic" panose="020B0502020202020204" pitchFamily="34" charset="0"/>
            </a:endParaRPr>
          </a:p>
          <a:p>
            <a:endParaRPr lang="en-US" altLang="ja-JP" sz="1050">
              <a:latin typeface="Century Gothic" panose="020B0502020202020204" pitchFamily="34" charset="0"/>
            </a:endParaRPr>
          </a:p>
          <a:p>
            <a:r>
              <a:rPr lang="ja-JP" altLang="en-US" sz="1400" b="1">
                <a:latin typeface="Century Gothic" panose="020B0502020202020204" pitchFamily="34" charset="0"/>
              </a:rPr>
              <a:t>▷開催について</a:t>
            </a:r>
            <a:endParaRPr lang="en-US" altLang="ja-JP" sz="1400" b="1">
              <a:latin typeface="Century Gothic" panose="020B0502020202020204" pitchFamily="34" charset="0"/>
            </a:endParaRPr>
          </a:p>
          <a:p>
            <a:r>
              <a:rPr lang="ja-JP" altLang="en-US" sz="1100">
                <a:latin typeface="Century Gothic" panose="020B0502020202020204" pitchFamily="34" charset="0"/>
              </a:rPr>
              <a:t>・日程は変更する場合があります。最新の情報をご確認ください。</a:t>
            </a:r>
            <a:endParaRPr lang="en-US" altLang="ja-JP" sz="1100">
              <a:latin typeface="Century Gothic" panose="020B0502020202020204" pitchFamily="34" charset="0"/>
            </a:endParaRPr>
          </a:p>
          <a:p>
            <a:r>
              <a:rPr lang="ja-JP" altLang="en-US" sz="1050">
                <a:latin typeface="Century Gothic" panose="020B0502020202020204" pitchFamily="34" charset="0"/>
              </a:rPr>
              <a:t>・施設や講師都合による代行、休講の場合は</a:t>
            </a:r>
            <a:r>
              <a:rPr lang="en-US" altLang="ja-JP" sz="1050">
                <a:latin typeface="Century Gothic" panose="020B0502020202020204" pitchFamily="34" charset="0"/>
              </a:rPr>
              <a:t>HP</a:t>
            </a:r>
            <a:r>
              <a:rPr lang="ja-JP" altLang="en-US" sz="1050">
                <a:latin typeface="Century Gothic" panose="020B0502020202020204" pitchFamily="34" charset="0"/>
              </a:rPr>
              <a:t>や</a:t>
            </a:r>
            <a:r>
              <a:rPr lang="en-US" altLang="ja-JP" sz="1050">
                <a:latin typeface="Century Gothic" panose="020B0502020202020204" pitchFamily="34" charset="0"/>
              </a:rPr>
              <a:t>SNS</a:t>
            </a:r>
            <a:r>
              <a:rPr lang="ja-JP" altLang="en-US" sz="1050">
                <a:latin typeface="Century Gothic" panose="020B0502020202020204" pitchFamily="34" charset="0"/>
              </a:rPr>
              <a:t>でお知らせします。</a:t>
            </a:r>
            <a:endParaRPr lang="en-US" altLang="ja-JP" sz="1050">
              <a:latin typeface="Century Gothic" panose="020B0502020202020204" pitchFamily="34" charset="0"/>
            </a:endParaRPr>
          </a:p>
          <a:p>
            <a:r>
              <a:rPr lang="ja-JP" altLang="en-US" sz="1050">
                <a:latin typeface="Century Gothic" panose="020B0502020202020204" pitchFamily="34" charset="0"/>
              </a:rPr>
              <a:t>・期中に休講があった場合は</a:t>
            </a:r>
            <a:r>
              <a:rPr lang="ja-JP" altLang="en-US" sz="1050" b="1">
                <a:latin typeface="Century Gothic" panose="020B0502020202020204" pitchFamily="34" charset="0"/>
              </a:rPr>
              <a:t>翌期初日に振替</a:t>
            </a:r>
            <a:r>
              <a:rPr lang="ja-JP" altLang="en-US" sz="1050">
                <a:latin typeface="Century Gothic" panose="020B0502020202020204" pitchFamily="34" charset="0"/>
              </a:rPr>
              <a:t>を基本とします。</a:t>
            </a:r>
            <a:endParaRPr lang="en-US" altLang="ja-JP" sz="1050">
              <a:latin typeface="Century Gothic" panose="020B0502020202020204" pitchFamily="34" charset="0"/>
            </a:endParaRPr>
          </a:p>
          <a:p>
            <a:r>
              <a:rPr lang="en-US" altLang="ja-JP" sz="1050">
                <a:latin typeface="Century Gothic" panose="020B0502020202020204" pitchFamily="34" charset="0"/>
              </a:rPr>
              <a:t>※</a:t>
            </a:r>
            <a:r>
              <a:rPr lang="ja-JP" altLang="en-US" sz="1050">
                <a:latin typeface="Century Gothic" panose="020B0502020202020204" pitchFamily="34" charset="0"/>
              </a:rPr>
              <a:t>閲覧環境のない方は、お手数ですが体育館までお電話くださいますようお願いいたします。</a:t>
            </a:r>
            <a:endParaRPr lang="en-US" altLang="ja-JP" sz="1050">
              <a:latin typeface="Century Gothic" panose="020B0502020202020204" pitchFamily="34" charset="0"/>
            </a:endParaRPr>
          </a:p>
          <a:p>
            <a:endParaRPr lang="en-US" altLang="ja-JP" sz="1050" b="1">
              <a:latin typeface="Century Gothic" panose="020B0502020202020204" pitchFamily="34" charset="0"/>
            </a:endParaRPr>
          </a:p>
          <a:p>
            <a:r>
              <a:rPr lang="ja-JP" altLang="en-US" sz="1400" b="1">
                <a:latin typeface="Century Gothic" panose="020B0502020202020204" pitchFamily="34" charset="0"/>
              </a:rPr>
              <a:t>▷参加費について</a:t>
            </a:r>
            <a:endParaRPr lang="en-US" altLang="ja-JP" sz="1400" b="1">
              <a:latin typeface="Century Gothic" panose="020B0502020202020204" pitchFamily="34" charset="0"/>
            </a:endParaRPr>
          </a:p>
          <a:p>
            <a:r>
              <a:rPr lang="ja-JP" altLang="en-US" sz="1050">
                <a:latin typeface="Century Gothic" panose="020B0502020202020204" pitchFamily="34" charset="0"/>
              </a:rPr>
              <a:t>・</a:t>
            </a:r>
            <a:r>
              <a:rPr lang="en-US" altLang="ja-JP" sz="1050">
                <a:latin typeface="Century Gothic" panose="020B0502020202020204" pitchFamily="34" charset="0"/>
              </a:rPr>
              <a:t>1F</a:t>
            </a:r>
            <a:r>
              <a:rPr lang="ja-JP" altLang="en-US" sz="1050">
                <a:latin typeface="Century Gothic" panose="020B0502020202020204" pitchFamily="34" charset="0"/>
              </a:rPr>
              <a:t>受付にて</a:t>
            </a:r>
            <a:r>
              <a:rPr lang="ja-JP" altLang="en-US" sz="1050" b="1">
                <a:latin typeface="Century Gothic" panose="020B0502020202020204" pitchFamily="34" charset="0"/>
              </a:rPr>
              <a:t>現金</a:t>
            </a:r>
            <a:r>
              <a:rPr lang="ja-JP" altLang="en-US" sz="1050">
                <a:latin typeface="Century Gothic" panose="020B0502020202020204" pitchFamily="34" charset="0"/>
              </a:rPr>
              <a:t>支払いのみ可能です。</a:t>
            </a:r>
            <a:endParaRPr lang="en-US" altLang="ja-JP" sz="1050">
              <a:latin typeface="Century Gothic" panose="020B0502020202020204" pitchFamily="34" charset="0"/>
            </a:endParaRPr>
          </a:p>
          <a:p>
            <a:r>
              <a:rPr lang="ja-JP" altLang="en-US" sz="1050">
                <a:latin typeface="Century Gothic" panose="020B0502020202020204" pitchFamily="34" charset="0"/>
              </a:rPr>
              <a:t>・</a:t>
            </a:r>
            <a:r>
              <a:rPr lang="ja-JP" altLang="en-US" sz="1050" b="1">
                <a:latin typeface="Century Gothic" panose="020B0502020202020204" pitchFamily="34" charset="0"/>
              </a:rPr>
              <a:t>各期初回参加日にお支払い</a:t>
            </a:r>
            <a:r>
              <a:rPr lang="ja-JP" altLang="en-US" sz="1050">
                <a:latin typeface="Century Gothic" panose="020B0502020202020204" pitchFamily="34" charset="0"/>
              </a:rPr>
              <a:t>ください。</a:t>
            </a:r>
            <a:endParaRPr lang="en-US" altLang="ja-JP" sz="1050">
              <a:latin typeface="Century Gothic" panose="020B0502020202020204" pitchFamily="34" charset="0"/>
            </a:endParaRPr>
          </a:p>
          <a:p>
            <a:r>
              <a:rPr lang="ja-JP" altLang="en-US" sz="1050">
                <a:latin typeface="Century Gothic" panose="020B0502020202020204" pitchFamily="34" charset="0"/>
              </a:rPr>
              <a:t>・すべて保険料込みの価格です。</a:t>
            </a:r>
            <a:endParaRPr lang="en-US" altLang="ja-JP" sz="1050">
              <a:latin typeface="Century Gothic" panose="020B0502020202020204" pitchFamily="34" charset="0"/>
            </a:endParaRPr>
          </a:p>
          <a:p>
            <a:r>
              <a:rPr lang="ja-JP" altLang="en-US" sz="1050">
                <a:latin typeface="Century Gothic" panose="020B0502020202020204" pitchFamily="34" charset="0"/>
              </a:rPr>
              <a:t>・お客様都合による返金はできません。</a:t>
            </a:r>
            <a:endParaRPr lang="en-US" altLang="ja-JP" sz="1050">
              <a:latin typeface="Century Gothic" panose="020B0502020202020204" pitchFamily="34" charset="0"/>
            </a:endParaRPr>
          </a:p>
          <a:p>
            <a:r>
              <a:rPr lang="ja-JP" altLang="en-US" sz="1050">
                <a:latin typeface="Century Gothic" panose="020B0502020202020204" pitchFamily="34" charset="0"/>
              </a:rPr>
              <a:t>・</a:t>
            </a:r>
            <a:r>
              <a:rPr lang="ja-JP" altLang="en-US" sz="1050" b="1">
                <a:latin typeface="Century Gothic" panose="020B0502020202020204" pitchFamily="34" charset="0"/>
              </a:rPr>
              <a:t>定期払いの方が優先となります。</a:t>
            </a:r>
            <a:endParaRPr lang="en-US" altLang="ja-JP" sz="1050" b="1">
              <a:latin typeface="Century Gothic" panose="020B0502020202020204" pitchFamily="34" charset="0"/>
            </a:endParaRPr>
          </a:p>
          <a:p>
            <a:r>
              <a:rPr kumimoji="1" lang="ja-JP" altLang="en-US" sz="1050" b="1">
                <a:latin typeface="Century Gothic" panose="020B0502020202020204" pitchFamily="34" charset="0"/>
              </a:rPr>
              <a:t>　</a:t>
            </a:r>
            <a:r>
              <a:rPr kumimoji="1" lang="en-US" altLang="ja-JP" sz="1050" b="1">
                <a:latin typeface="Century Gothic" panose="020B0502020202020204" pitchFamily="34" charset="0"/>
              </a:rPr>
              <a:t>1</a:t>
            </a:r>
            <a:r>
              <a:rPr kumimoji="1" lang="ja-JP" altLang="en-US" sz="1050" b="1">
                <a:latin typeface="Century Gothic" panose="020B0502020202020204" pitchFamily="34" charset="0"/>
              </a:rPr>
              <a:t>回参加の方は開催日毎の先着と</a:t>
            </a:r>
            <a:endParaRPr kumimoji="1" lang="en-US" altLang="ja-JP" sz="1050" b="1">
              <a:latin typeface="Century Gothic" panose="020B0502020202020204" pitchFamily="34" charset="0"/>
            </a:endParaRPr>
          </a:p>
          <a:p>
            <a:r>
              <a:rPr lang="ja-JP" altLang="en-US" sz="1050" b="1">
                <a:latin typeface="Century Gothic" panose="020B0502020202020204" pitchFamily="34" charset="0"/>
              </a:rPr>
              <a:t>　</a:t>
            </a:r>
            <a:r>
              <a:rPr kumimoji="1" lang="ja-JP" altLang="en-US" sz="1050" b="1">
                <a:latin typeface="Century Gothic" panose="020B0502020202020204" pitchFamily="34" charset="0"/>
              </a:rPr>
              <a:t>させていただき定員に達し次第</a:t>
            </a:r>
            <a:endParaRPr kumimoji="1" lang="en-US" altLang="ja-JP" sz="1050" b="1">
              <a:latin typeface="Century Gothic" panose="020B0502020202020204" pitchFamily="34" charset="0"/>
            </a:endParaRPr>
          </a:p>
          <a:p>
            <a:r>
              <a:rPr lang="ja-JP" altLang="en-US" sz="1050" b="1">
                <a:latin typeface="Century Gothic" panose="020B0502020202020204" pitchFamily="34" charset="0"/>
              </a:rPr>
              <a:t>　</a:t>
            </a:r>
            <a:r>
              <a:rPr kumimoji="1" lang="ja-JP" altLang="en-US" sz="1050" b="1">
                <a:latin typeface="Century Gothic" panose="020B0502020202020204" pitchFamily="34" charset="0"/>
              </a:rPr>
              <a:t>締め切ります。</a:t>
            </a:r>
            <a:endParaRPr lang="en-US" altLang="ja-JP" sz="1050">
              <a:latin typeface="Century Gothic" panose="020B0502020202020204" pitchFamily="34" charset="0"/>
            </a:endParaRPr>
          </a:p>
          <a:p>
            <a:endParaRPr lang="en-US" altLang="ja-JP" sz="1050">
              <a:latin typeface="Century Gothic" panose="020B0502020202020204" pitchFamily="34" charset="0"/>
            </a:endParaRPr>
          </a:p>
        </p:txBody>
      </p:sp>
      <p:pic>
        <p:nvPicPr>
          <p:cNvPr id="15" name="図 14">
            <a:extLst>
              <a:ext uri="{FF2B5EF4-FFF2-40B4-BE49-F238E27FC236}">
                <a16:creationId xmlns:a16="http://schemas.microsoft.com/office/drawing/2014/main" id="{37B9B7D3-F1AC-7466-53A8-2ED2155BF38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8649" y="288728"/>
            <a:ext cx="504000" cy="504000"/>
          </a:xfrm>
          <a:prstGeom prst="rect">
            <a:avLst/>
          </a:prstGeom>
        </p:spPr>
      </p:pic>
      <p:sp>
        <p:nvSpPr>
          <p:cNvPr id="16" name="テキスト ボックス 15">
            <a:extLst>
              <a:ext uri="{FF2B5EF4-FFF2-40B4-BE49-F238E27FC236}">
                <a16:creationId xmlns:a16="http://schemas.microsoft.com/office/drawing/2014/main" id="{2AC1A7D8-E05A-6FBE-A46A-E23F097D9BFA}"/>
              </a:ext>
            </a:extLst>
          </p:cNvPr>
          <p:cNvSpPr txBox="1"/>
          <p:nvPr/>
        </p:nvSpPr>
        <p:spPr>
          <a:xfrm>
            <a:off x="8917867" y="723795"/>
            <a:ext cx="933269" cy="276999"/>
          </a:xfrm>
          <a:prstGeom prst="rect">
            <a:avLst/>
          </a:prstGeom>
          <a:noFill/>
        </p:spPr>
        <p:txBody>
          <a:bodyPr wrap="none" rtlCol="0">
            <a:spAutoFit/>
          </a:bodyPr>
          <a:lstStyle/>
          <a:p>
            <a:r>
              <a:rPr lang="en-US" altLang="ja-JP" sz="1200">
                <a:latin typeface="Century Gothic" panose="020B0502020202020204" pitchFamily="34" charset="0"/>
              </a:rPr>
              <a:t>Instagram</a:t>
            </a:r>
            <a:endParaRPr kumimoji="1" lang="ja-JP" altLang="en-US" sz="1200">
              <a:latin typeface="Century Gothic" panose="020B0502020202020204" pitchFamily="34" charset="0"/>
            </a:endParaRPr>
          </a:p>
        </p:txBody>
      </p:sp>
      <p:pic>
        <p:nvPicPr>
          <p:cNvPr id="17" name="図 16">
            <a:extLst>
              <a:ext uri="{FF2B5EF4-FFF2-40B4-BE49-F238E27FC236}">
                <a16:creationId xmlns:a16="http://schemas.microsoft.com/office/drawing/2014/main" id="{449E5AE7-FE4D-A2BB-1440-C5EAF808B6B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96310" y="277755"/>
            <a:ext cx="504000" cy="504000"/>
          </a:xfrm>
          <a:prstGeom prst="rect">
            <a:avLst/>
          </a:prstGeom>
        </p:spPr>
      </p:pic>
      <p:sp>
        <p:nvSpPr>
          <p:cNvPr id="18" name="テキスト ボックス 17">
            <a:extLst>
              <a:ext uri="{FF2B5EF4-FFF2-40B4-BE49-F238E27FC236}">
                <a16:creationId xmlns:a16="http://schemas.microsoft.com/office/drawing/2014/main" id="{4421622F-3BBD-253B-C1A8-459BFABF4961}"/>
              </a:ext>
            </a:extLst>
          </p:cNvPr>
          <p:cNvSpPr txBox="1"/>
          <p:nvPr/>
        </p:nvSpPr>
        <p:spPr>
          <a:xfrm>
            <a:off x="6875871" y="701493"/>
            <a:ext cx="381836" cy="276999"/>
          </a:xfrm>
          <a:prstGeom prst="rect">
            <a:avLst/>
          </a:prstGeom>
          <a:noFill/>
        </p:spPr>
        <p:txBody>
          <a:bodyPr wrap="none" rtlCol="0">
            <a:spAutoFit/>
          </a:bodyPr>
          <a:lstStyle/>
          <a:p>
            <a:r>
              <a:rPr lang="en-US" altLang="ja-JP" sz="1200">
                <a:latin typeface="Century Gothic" panose="020B0502020202020204" pitchFamily="34" charset="0"/>
              </a:rPr>
              <a:t>HP</a:t>
            </a:r>
            <a:endParaRPr kumimoji="1" lang="ja-JP" altLang="en-US" sz="1200">
              <a:latin typeface="Century Gothic" panose="020B0502020202020204" pitchFamily="34" charset="0"/>
            </a:endParaRPr>
          </a:p>
        </p:txBody>
      </p:sp>
      <p:pic>
        <p:nvPicPr>
          <p:cNvPr id="21" name="図 20">
            <a:extLst>
              <a:ext uri="{FF2B5EF4-FFF2-40B4-BE49-F238E27FC236}">
                <a16:creationId xmlns:a16="http://schemas.microsoft.com/office/drawing/2014/main" id="{A4E02E10-FB9B-9F87-9BE4-43F47C8B486F}"/>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1025" t="8113" r="11106" b="-1"/>
          <a:stretch/>
        </p:blipFill>
        <p:spPr>
          <a:xfrm>
            <a:off x="9085920" y="282578"/>
            <a:ext cx="540000" cy="508167"/>
          </a:xfrm>
          <a:prstGeom prst="rect">
            <a:avLst/>
          </a:prstGeom>
        </p:spPr>
      </p:pic>
      <p:pic>
        <p:nvPicPr>
          <p:cNvPr id="22" name="図 21" descr="QR コード&#10;&#10;自動的に生成された説明">
            <a:extLst>
              <a:ext uri="{FF2B5EF4-FFF2-40B4-BE49-F238E27FC236}">
                <a16:creationId xmlns:a16="http://schemas.microsoft.com/office/drawing/2014/main" id="{705B7C7B-B849-2A49-662E-5CD88F531BD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524768" y="281525"/>
            <a:ext cx="509299" cy="509299"/>
          </a:xfrm>
          <a:prstGeom prst="rect">
            <a:avLst/>
          </a:prstGeom>
        </p:spPr>
      </p:pic>
      <p:sp>
        <p:nvSpPr>
          <p:cNvPr id="24" name="テキスト ボックス 23">
            <a:extLst>
              <a:ext uri="{FF2B5EF4-FFF2-40B4-BE49-F238E27FC236}">
                <a16:creationId xmlns:a16="http://schemas.microsoft.com/office/drawing/2014/main" id="{1BD3DF82-CF00-E209-3046-EC80D3535B0B}"/>
              </a:ext>
            </a:extLst>
          </p:cNvPr>
          <p:cNvSpPr txBox="1"/>
          <p:nvPr/>
        </p:nvSpPr>
        <p:spPr>
          <a:xfrm>
            <a:off x="7542316" y="716655"/>
            <a:ext cx="492863" cy="253916"/>
          </a:xfrm>
          <a:prstGeom prst="rect">
            <a:avLst/>
          </a:prstGeom>
          <a:noFill/>
        </p:spPr>
        <p:txBody>
          <a:bodyPr wrap="square" rtlCol="0">
            <a:spAutoFit/>
          </a:bodyPr>
          <a:lstStyle/>
          <a:p>
            <a:r>
              <a:rPr kumimoji="1" lang="en-US" altLang="ja-JP" sz="1050">
                <a:latin typeface="Century Gothic" panose="020B0502020202020204" pitchFamily="34" charset="0"/>
              </a:rPr>
              <a:t>LINE</a:t>
            </a:r>
            <a:endParaRPr kumimoji="1" lang="ja-JP" altLang="en-US" sz="1050">
              <a:latin typeface="Century Gothic" panose="020B0502020202020204" pitchFamily="34" charset="0"/>
            </a:endParaRPr>
          </a:p>
        </p:txBody>
      </p:sp>
      <p:sp>
        <p:nvSpPr>
          <p:cNvPr id="25" name="テキスト ボックス 24">
            <a:extLst>
              <a:ext uri="{FF2B5EF4-FFF2-40B4-BE49-F238E27FC236}">
                <a16:creationId xmlns:a16="http://schemas.microsoft.com/office/drawing/2014/main" id="{3345CF91-8EC3-D459-B7DB-A7FED271937B}"/>
              </a:ext>
            </a:extLst>
          </p:cNvPr>
          <p:cNvSpPr txBox="1"/>
          <p:nvPr/>
        </p:nvSpPr>
        <p:spPr>
          <a:xfrm>
            <a:off x="8392558" y="723795"/>
            <a:ext cx="277640" cy="276999"/>
          </a:xfrm>
          <a:prstGeom prst="rect">
            <a:avLst/>
          </a:prstGeom>
          <a:noFill/>
        </p:spPr>
        <p:txBody>
          <a:bodyPr wrap="none" rtlCol="0">
            <a:spAutoFit/>
          </a:bodyPr>
          <a:lstStyle/>
          <a:p>
            <a:r>
              <a:rPr lang="en-US" altLang="ja-JP" sz="1200">
                <a:latin typeface="Century Gothic" panose="020B0502020202020204" pitchFamily="34" charset="0"/>
              </a:rPr>
              <a:t>X</a:t>
            </a:r>
            <a:endParaRPr kumimoji="1" lang="ja-JP" altLang="en-US" sz="1200">
              <a:latin typeface="Century Gothic" panose="020B0502020202020204" pitchFamily="34" charset="0"/>
            </a:endParaRPr>
          </a:p>
        </p:txBody>
      </p:sp>
      <p:sp>
        <p:nvSpPr>
          <p:cNvPr id="26" name="テキスト ボックス 25">
            <a:extLst>
              <a:ext uri="{FF2B5EF4-FFF2-40B4-BE49-F238E27FC236}">
                <a16:creationId xmlns:a16="http://schemas.microsoft.com/office/drawing/2014/main" id="{81DBB6F6-0497-AD6F-845E-6DE8585814B5}"/>
              </a:ext>
            </a:extLst>
          </p:cNvPr>
          <p:cNvSpPr txBox="1"/>
          <p:nvPr/>
        </p:nvSpPr>
        <p:spPr>
          <a:xfrm>
            <a:off x="6725611" y="43987"/>
            <a:ext cx="2492990" cy="246221"/>
          </a:xfrm>
          <a:prstGeom prst="rect">
            <a:avLst/>
          </a:prstGeom>
          <a:noFill/>
        </p:spPr>
        <p:txBody>
          <a:bodyPr wrap="none" rtlCol="0">
            <a:spAutoFit/>
          </a:bodyPr>
          <a:lstStyle/>
          <a:p>
            <a:r>
              <a:rPr kumimoji="1" lang="ja-JP" altLang="en-US" sz="1000">
                <a:latin typeface="Century Gothic" panose="020B0502020202020204" pitchFamily="34" charset="0"/>
              </a:rPr>
              <a:t>▶寒川アリーナからのお知らせはこちら</a:t>
            </a:r>
          </a:p>
        </p:txBody>
      </p:sp>
      <p:sp>
        <p:nvSpPr>
          <p:cNvPr id="28" name="正方形/長方形 27">
            <a:extLst>
              <a:ext uri="{FF2B5EF4-FFF2-40B4-BE49-F238E27FC236}">
                <a16:creationId xmlns:a16="http://schemas.microsoft.com/office/drawing/2014/main" id="{E7E774E3-ADCB-899A-E45E-65CFAE9D251D}"/>
              </a:ext>
            </a:extLst>
          </p:cNvPr>
          <p:cNvSpPr/>
          <p:nvPr/>
        </p:nvSpPr>
        <p:spPr>
          <a:xfrm>
            <a:off x="6725611" y="16466"/>
            <a:ext cx="3152349" cy="95410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3752335B-5AD7-7937-F537-21F04D5773AB}"/>
              </a:ext>
            </a:extLst>
          </p:cNvPr>
          <p:cNvSpPr txBox="1"/>
          <p:nvPr/>
        </p:nvSpPr>
        <p:spPr>
          <a:xfrm>
            <a:off x="4954693" y="6223624"/>
            <a:ext cx="1980029" cy="553998"/>
          </a:xfrm>
          <a:prstGeom prst="rect">
            <a:avLst/>
          </a:prstGeom>
          <a:noFill/>
        </p:spPr>
        <p:txBody>
          <a:bodyPr wrap="none" rtlCol="0">
            <a:spAutoFit/>
          </a:bodyPr>
          <a:lstStyle/>
          <a:p>
            <a:r>
              <a:rPr lang="ja-JP" altLang="en-US" sz="1000">
                <a:latin typeface="Century Gothic" panose="020B0502020202020204" pitchFamily="34" charset="0"/>
              </a:rPr>
              <a:t>▶お問合せ・お申込みはこちら</a:t>
            </a:r>
            <a:endParaRPr lang="en-US" altLang="ja-JP" sz="1000">
              <a:latin typeface="Century Gothic" panose="020B0502020202020204" pitchFamily="34" charset="0"/>
            </a:endParaRPr>
          </a:p>
          <a:p>
            <a:r>
              <a:rPr lang="ja-JP" altLang="en-US" sz="1000">
                <a:latin typeface="Century Gothic" panose="020B0502020202020204" pitchFamily="34" charset="0"/>
              </a:rPr>
              <a:t>シンコースポーツ寒川アリーナ</a:t>
            </a:r>
            <a:endParaRPr lang="en-US" altLang="ja-JP" sz="1000">
              <a:latin typeface="Century Gothic" panose="020B0502020202020204" pitchFamily="34" charset="0"/>
            </a:endParaRPr>
          </a:p>
          <a:p>
            <a:pPr algn="ctr"/>
            <a:r>
              <a:rPr lang="en-US" altLang="ja-JP" sz="1000">
                <a:latin typeface="Century Gothic" panose="020B0502020202020204" pitchFamily="34" charset="0"/>
              </a:rPr>
              <a:t>Tel.0467-75-1005</a:t>
            </a:r>
            <a:endParaRPr lang="ja-JP" altLang="en-US" sz="1000">
              <a:latin typeface="Century Gothic" panose="020B0502020202020204" pitchFamily="34" charset="0"/>
            </a:endParaRPr>
          </a:p>
        </p:txBody>
      </p:sp>
      <p:sp>
        <p:nvSpPr>
          <p:cNvPr id="31" name="正方形/長方形 30">
            <a:extLst>
              <a:ext uri="{FF2B5EF4-FFF2-40B4-BE49-F238E27FC236}">
                <a16:creationId xmlns:a16="http://schemas.microsoft.com/office/drawing/2014/main" id="{C2B1BF25-27C5-3194-EE1F-46391E3BA1BC}"/>
              </a:ext>
            </a:extLst>
          </p:cNvPr>
          <p:cNvSpPr/>
          <p:nvPr/>
        </p:nvSpPr>
        <p:spPr>
          <a:xfrm>
            <a:off x="4930576" y="6196757"/>
            <a:ext cx="2032140" cy="59821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2" name="直線コネクタ 31">
            <a:extLst>
              <a:ext uri="{FF2B5EF4-FFF2-40B4-BE49-F238E27FC236}">
                <a16:creationId xmlns:a16="http://schemas.microsoft.com/office/drawing/2014/main" id="{959CC4A0-23B8-990C-581E-38AEBC682460}"/>
              </a:ext>
            </a:extLst>
          </p:cNvPr>
          <p:cNvCxnSpPr/>
          <p:nvPr/>
        </p:nvCxnSpPr>
        <p:spPr>
          <a:xfrm>
            <a:off x="4850223" y="2331757"/>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94BA42DC-65D9-D561-584B-2B98A4E7D244}"/>
              </a:ext>
            </a:extLst>
          </p:cNvPr>
          <p:cNvCxnSpPr/>
          <p:nvPr/>
        </p:nvCxnSpPr>
        <p:spPr>
          <a:xfrm>
            <a:off x="4858094" y="3519854"/>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8D25E17E-57E2-56C7-D39E-376E95D6B373}"/>
              </a:ext>
            </a:extLst>
          </p:cNvPr>
          <p:cNvCxnSpPr/>
          <p:nvPr/>
        </p:nvCxnSpPr>
        <p:spPr>
          <a:xfrm>
            <a:off x="4858094" y="4686182"/>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テキスト ボックス 34">
            <a:extLst>
              <a:ext uri="{FF2B5EF4-FFF2-40B4-BE49-F238E27FC236}">
                <a16:creationId xmlns:a16="http://schemas.microsoft.com/office/drawing/2014/main" id="{3FFD445F-FC9E-01EB-2E7C-FAA89C148379}"/>
              </a:ext>
            </a:extLst>
          </p:cNvPr>
          <p:cNvSpPr txBox="1"/>
          <p:nvPr/>
        </p:nvSpPr>
        <p:spPr>
          <a:xfrm>
            <a:off x="4790892" y="94308"/>
            <a:ext cx="1907895" cy="307777"/>
          </a:xfrm>
          <a:prstGeom prst="rect">
            <a:avLst/>
          </a:prstGeom>
          <a:noFill/>
        </p:spPr>
        <p:txBody>
          <a:bodyPr wrap="none" rtlCol="0">
            <a:spAutoFit/>
          </a:bodyPr>
          <a:lstStyle/>
          <a:p>
            <a:r>
              <a:rPr kumimoji="1" lang="en-US" altLang="ja-JP" sz="1400" b="1">
                <a:latin typeface="Century Gothic" panose="020B0502020202020204" pitchFamily="34" charset="0"/>
              </a:rPr>
              <a:t>#</a:t>
            </a:r>
            <a:r>
              <a:rPr kumimoji="1" lang="ja-JP" altLang="en-US" sz="1400" b="1">
                <a:latin typeface="Century Gothic" panose="020B0502020202020204" pitchFamily="34" charset="0"/>
              </a:rPr>
              <a:t>体を動かす習慣</a:t>
            </a:r>
            <a:r>
              <a:rPr lang="ja-JP" altLang="en-US" sz="1400" b="1">
                <a:latin typeface="Century Gothic" panose="020B0502020202020204" pitchFamily="34" charset="0"/>
              </a:rPr>
              <a:t>を</a:t>
            </a:r>
            <a:r>
              <a:rPr kumimoji="1" lang="ja-JP" altLang="en-US" sz="1400" b="1">
                <a:latin typeface="Century Gothic" panose="020B0502020202020204" pitchFamily="34" charset="0"/>
              </a:rPr>
              <a:t>！</a:t>
            </a:r>
          </a:p>
        </p:txBody>
      </p:sp>
      <p:sp>
        <p:nvSpPr>
          <p:cNvPr id="37" name="テキスト ボックス 36">
            <a:extLst>
              <a:ext uri="{FF2B5EF4-FFF2-40B4-BE49-F238E27FC236}">
                <a16:creationId xmlns:a16="http://schemas.microsoft.com/office/drawing/2014/main" id="{05DA218E-09E3-99BF-AD46-99FDA9E8EE73}"/>
              </a:ext>
            </a:extLst>
          </p:cNvPr>
          <p:cNvSpPr txBox="1"/>
          <p:nvPr/>
        </p:nvSpPr>
        <p:spPr>
          <a:xfrm>
            <a:off x="4790892" y="312269"/>
            <a:ext cx="1728358" cy="307777"/>
          </a:xfrm>
          <a:prstGeom prst="rect">
            <a:avLst/>
          </a:prstGeom>
          <a:noFill/>
        </p:spPr>
        <p:txBody>
          <a:bodyPr wrap="none" rtlCol="0">
            <a:spAutoFit/>
          </a:bodyPr>
          <a:lstStyle/>
          <a:p>
            <a:r>
              <a:rPr kumimoji="1" lang="en-US" altLang="ja-JP" sz="1400" b="1">
                <a:latin typeface="Century Gothic" panose="020B0502020202020204" pitchFamily="34" charset="0"/>
              </a:rPr>
              <a:t>#</a:t>
            </a:r>
            <a:r>
              <a:rPr lang="ja-JP" altLang="en-US" sz="1400" b="1">
                <a:latin typeface="Century Gothic" panose="020B0502020202020204" pitchFamily="34" charset="0"/>
              </a:rPr>
              <a:t>ヨガのある暮らし</a:t>
            </a:r>
            <a:endParaRPr kumimoji="1" lang="ja-JP" altLang="en-US" sz="1400" b="1">
              <a:latin typeface="Century Gothic" panose="020B0502020202020204" pitchFamily="34" charset="0"/>
            </a:endParaRPr>
          </a:p>
        </p:txBody>
      </p:sp>
      <p:sp>
        <p:nvSpPr>
          <p:cNvPr id="38" name="テキスト ボックス 37">
            <a:extLst>
              <a:ext uri="{FF2B5EF4-FFF2-40B4-BE49-F238E27FC236}">
                <a16:creationId xmlns:a16="http://schemas.microsoft.com/office/drawing/2014/main" id="{9EEED0E6-FF78-D73D-034A-A8C851747171}"/>
              </a:ext>
            </a:extLst>
          </p:cNvPr>
          <p:cNvSpPr txBox="1"/>
          <p:nvPr/>
        </p:nvSpPr>
        <p:spPr>
          <a:xfrm>
            <a:off x="4790892" y="536508"/>
            <a:ext cx="1369286" cy="307777"/>
          </a:xfrm>
          <a:prstGeom prst="rect">
            <a:avLst/>
          </a:prstGeom>
          <a:noFill/>
        </p:spPr>
        <p:txBody>
          <a:bodyPr wrap="none" rtlCol="0">
            <a:spAutoFit/>
          </a:bodyPr>
          <a:lstStyle/>
          <a:p>
            <a:r>
              <a:rPr kumimoji="1" lang="en-US" altLang="ja-JP" sz="1400" b="1">
                <a:latin typeface="Century Gothic" panose="020B0502020202020204" pitchFamily="34" charset="0"/>
              </a:rPr>
              <a:t>#</a:t>
            </a:r>
            <a:r>
              <a:rPr lang="ja-JP" altLang="en-US" sz="1400" b="1">
                <a:latin typeface="Century Gothic" panose="020B0502020202020204" pitchFamily="34" charset="0"/>
              </a:rPr>
              <a:t>大人の習い事</a:t>
            </a:r>
            <a:endParaRPr kumimoji="1" lang="en-US" altLang="ja-JP" sz="1400" b="1">
              <a:latin typeface="Century Gothic" panose="020B0502020202020204" pitchFamily="34" charset="0"/>
            </a:endParaRPr>
          </a:p>
        </p:txBody>
      </p:sp>
    </p:spTree>
    <p:extLst>
      <p:ext uri="{BB962C8B-B14F-4D97-AF65-F5344CB8AC3E}">
        <p14:creationId xmlns:p14="http://schemas.microsoft.com/office/powerpoint/2010/main" val="4129086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91466" y="948514"/>
            <a:ext cx="4288353" cy="584775"/>
          </a:xfrm>
          <a:prstGeom prst="rect">
            <a:avLst/>
          </a:prstGeom>
          <a:noFill/>
        </p:spPr>
        <p:txBody>
          <a:bodyPr wrap="none" rtlCol="0">
            <a:spAutoFit/>
          </a:bodyPr>
          <a:lstStyle/>
          <a:p>
            <a:r>
              <a:rPr lang="ja-JP" altLang="en-US" sz="3200" b="1"/>
              <a:t>シャドーエクササイズ</a:t>
            </a:r>
          </a:p>
        </p:txBody>
      </p:sp>
      <p:sp>
        <p:nvSpPr>
          <p:cNvPr id="14" name="テキスト ボックス 13"/>
          <p:cNvSpPr txBox="1"/>
          <p:nvPr/>
        </p:nvSpPr>
        <p:spPr>
          <a:xfrm>
            <a:off x="538005" y="1469816"/>
            <a:ext cx="4076757" cy="461665"/>
          </a:xfrm>
          <a:prstGeom prst="rect">
            <a:avLst/>
          </a:prstGeom>
          <a:noFill/>
        </p:spPr>
        <p:txBody>
          <a:bodyPr wrap="none" rtlCol="0">
            <a:spAutoFit/>
          </a:bodyPr>
          <a:lstStyle/>
          <a:p>
            <a:r>
              <a:rPr lang="en-US" altLang="ja-JP" sz="2000">
                <a:latin typeface="Century Gothic" panose="020B0502020202020204" pitchFamily="34" charset="0"/>
              </a:rPr>
              <a:t>1</a:t>
            </a:r>
            <a:r>
              <a:rPr lang="ja-JP" altLang="en-US" sz="1600">
                <a:latin typeface="Century Gothic" panose="020B0502020202020204" pitchFamily="34" charset="0"/>
              </a:rPr>
              <a:t>期 </a:t>
            </a:r>
            <a:r>
              <a:rPr lang="en-US" altLang="ja-JP" sz="2000" b="1">
                <a:latin typeface="Century Gothic" panose="020B0502020202020204" pitchFamily="34" charset="0"/>
              </a:rPr>
              <a:t>6</a:t>
            </a:r>
            <a:r>
              <a:rPr lang="ja-JP" altLang="en-US" sz="1600">
                <a:latin typeface="Century Gothic" panose="020B0502020202020204" pitchFamily="34" charset="0"/>
              </a:rPr>
              <a:t>回 </a:t>
            </a:r>
            <a:r>
              <a:rPr lang="en-US" altLang="ja-JP" sz="2400" b="1">
                <a:latin typeface="Century Gothic" panose="020B0502020202020204" pitchFamily="34" charset="0"/>
              </a:rPr>
              <a:t>3,300</a:t>
            </a:r>
            <a:r>
              <a:rPr lang="ja-JP" altLang="en-US" sz="1600">
                <a:latin typeface="Century Gothic" panose="020B0502020202020204" pitchFamily="34" charset="0"/>
              </a:rPr>
              <a:t>円 </a:t>
            </a:r>
            <a:r>
              <a:rPr lang="en-US" altLang="ja-JP" sz="1600">
                <a:latin typeface="Century Gothic" panose="020B0502020202020204" pitchFamily="34" charset="0"/>
              </a:rPr>
              <a:t>(</a:t>
            </a:r>
            <a:r>
              <a:rPr lang="ja-JP" altLang="en-US" sz="1600">
                <a:latin typeface="Century Gothic" panose="020B0502020202020204" pitchFamily="34" charset="0"/>
              </a:rPr>
              <a:t>税込み</a:t>
            </a:r>
            <a:r>
              <a:rPr lang="en-US" altLang="ja-JP" sz="1600">
                <a:latin typeface="Century Gothic" panose="020B0502020202020204" pitchFamily="34" charset="0"/>
              </a:rPr>
              <a:t>)</a:t>
            </a:r>
            <a:r>
              <a:rPr lang="en-US" altLang="ja-JP" sz="1600" b="1">
                <a:latin typeface="Century Gothic" panose="020B0502020202020204" pitchFamily="34" charset="0"/>
              </a:rPr>
              <a:t>1</a:t>
            </a:r>
            <a:r>
              <a:rPr lang="ja-JP" altLang="en-US" sz="1600" b="1">
                <a:latin typeface="Century Gothic" panose="020B0502020202020204" pitchFamily="34" charset="0"/>
              </a:rPr>
              <a:t>回参加</a:t>
            </a:r>
            <a:r>
              <a:rPr lang="en-US" altLang="ja-JP" sz="1600" b="1">
                <a:latin typeface="Century Gothic" panose="020B0502020202020204" pitchFamily="34" charset="0"/>
              </a:rPr>
              <a:t>700</a:t>
            </a:r>
            <a:r>
              <a:rPr lang="ja-JP" altLang="en-US" sz="1600" b="1">
                <a:latin typeface="Century Gothic" panose="020B0502020202020204" pitchFamily="34" charset="0"/>
              </a:rPr>
              <a:t>円</a:t>
            </a:r>
          </a:p>
        </p:txBody>
      </p:sp>
      <p:sp>
        <p:nvSpPr>
          <p:cNvPr id="36" name="テキスト ボックス 35"/>
          <p:cNvSpPr txBox="1"/>
          <p:nvPr/>
        </p:nvSpPr>
        <p:spPr>
          <a:xfrm>
            <a:off x="13840" y="39402"/>
            <a:ext cx="4217821" cy="369332"/>
          </a:xfrm>
          <a:prstGeom prst="rect">
            <a:avLst/>
          </a:prstGeom>
          <a:noFill/>
        </p:spPr>
        <p:txBody>
          <a:bodyPr wrap="none" rtlCol="0">
            <a:spAutoFit/>
          </a:bodyPr>
          <a:lstStyle/>
          <a:p>
            <a:pPr algn="ctr"/>
            <a:r>
              <a:rPr lang="en-US" altLang="ja-JP" dirty="0">
                <a:latin typeface="Century Gothic" panose="020B0502020202020204" pitchFamily="34" charset="0"/>
              </a:rPr>
              <a:t>2026</a:t>
            </a:r>
            <a:r>
              <a:rPr lang="ja-JP" altLang="en-US" dirty="0">
                <a:latin typeface="Century Gothic" panose="020B0502020202020204" pitchFamily="34" charset="0"/>
              </a:rPr>
              <a:t>年度年間開催予定表　</a:t>
            </a:r>
            <a:r>
              <a:rPr lang="en-US" altLang="ja-JP" sz="1400" dirty="0">
                <a:latin typeface="Century Gothic" panose="020B0502020202020204" pitchFamily="34" charset="0"/>
              </a:rPr>
              <a:t>2026/2/17</a:t>
            </a:r>
            <a:r>
              <a:rPr lang="ja-JP" altLang="en-US" sz="1400" dirty="0">
                <a:latin typeface="Century Gothic" panose="020B0502020202020204" pitchFamily="34" charset="0"/>
              </a:rPr>
              <a:t>現在</a:t>
            </a:r>
          </a:p>
        </p:txBody>
      </p:sp>
      <p:graphicFrame>
        <p:nvGraphicFramePr>
          <p:cNvPr id="2" name="表 1"/>
          <p:cNvGraphicFramePr>
            <a:graphicFrameLocks noGrp="1"/>
          </p:cNvGraphicFramePr>
          <p:nvPr>
            <p:extLst>
              <p:ext uri="{D42A27DB-BD31-4B8C-83A1-F6EECF244321}">
                <p14:modId xmlns:p14="http://schemas.microsoft.com/office/powerpoint/2010/main" val="3783878230"/>
              </p:ext>
            </p:extLst>
          </p:nvPr>
        </p:nvGraphicFramePr>
        <p:xfrm>
          <a:off x="74840" y="1931482"/>
          <a:ext cx="4755262" cy="4315137"/>
        </p:xfrm>
        <a:graphic>
          <a:graphicData uri="http://schemas.openxmlformats.org/drawingml/2006/table">
            <a:tbl>
              <a:tblPr>
                <a:tableStyleId>{5C22544A-7EE6-4342-B048-85BDC9FD1C3A}</a:tableStyleId>
              </a:tblPr>
              <a:tblGrid>
                <a:gridCol w="353536">
                  <a:extLst>
                    <a:ext uri="{9D8B030D-6E8A-4147-A177-3AD203B41FA5}">
                      <a16:colId xmlns:a16="http://schemas.microsoft.com/office/drawing/2014/main" val="3760274589"/>
                    </a:ext>
                  </a:extLst>
                </a:gridCol>
                <a:gridCol w="733621">
                  <a:extLst>
                    <a:ext uri="{9D8B030D-6E8A-4147-A177-3AD203B41FA5}">
                      <a16:colId xmlns:a16="http://schemas.microsoft.com/office/drawing/2014/main" val="3908451718"/>
                    </a:ext>
                  </a:extLst>
                </a:gridCol>
                <a:gridCol w="733621">
                  <a:extLst>
                    <a:ext uri="{9D8B030D-6E8A-4147-A177-3AD203B41FA5}">
                      <a16:colId xmlns:a16="http://schemas.microsoft.com/office/drawing/2014/main" val="4268727486"/>
                    </a:ext>
                  </a:extLst>
                </a:gridCol>
                <a:gridCol w="733621">
                  <a:extLst>
                    <a:ext uri="{9D8B030D-6E8A-4147-A177-3AD203B41FA5}">
                      <a16:colId xmlns:a16="http://schemas.microsoft.com/office/drawing/2014/main" val="102979455"/>
                    </a:ext>
                  </a:extLst>
                </a:gridCol>
                <a:gridCol w="733621">
                  <a:extLst>
                    <a:ext uri="{9D8B030D-6E8A-4147-A177-3AD203B41FA5}">
                      <a16:colId xmlns:a16="http://schemas.microsoft.com/office/drawing/2014/main" val="1880823374"/>
                    </a:ext>
                  </a:extLst>
                </a:gridCol>
                <a:gridCol w="733621">
                  <a:extLst>
                    <a:ext uri="{9D8B030D-6E8A-4147-A177-3AD203B41FA5}">
                      <a16:colId xmlns:a16="http://schemas.microsoft.com/office/drawing/2014/main" val="2044182841"/>
                    </a:ext>
                  </a:extLst>
                </a:gridCol>
                <a:gridCol w="733621">
                  <a:extLst>
                    <a:ext uri="{9D8B030D-6E8A-4147-A177-3AD203B41FA5}">
                      <a16:colId xmlns:a16="http://schemas.microsoft.com/office/drawing/2014/main" val="632082804"/>
                    </a:ext>
                  </a:extLst>
                </a:gridCol>
              </a:tblGrid>
              <a:tr h="344629">
                <a:tc>
                  <a:txBody>
                    <a:bodyPr/>
                    <a:lstStyle/>
                    <a:p>
                      <a:pPr algn="ctr"/>
                      <a:r>
                        <a:rPr kumimoji="1" lang="ja-JP" altLang="en-US" sz="1600">
                          <a:latin typeface="Century Gothic" panose="020B0502020202020204" pitchFamily="34" charset="0"/>
                        </a:rPr>
                        <a:t>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pPr algn="ctr"/>
                      <a:r>
                        <a:rPr kumimoji="1" lang="ja-JP" altLang="en-US" sz="1600">
                          <a:latin typeface="Century Gothic" panose="020B0502020202020204" pitchFamily="34" charset="0"/>
                        </a:rPr>
                        <a:t>開催日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795242"/>
                  </a:ext>
                </a:extLst>
              </a:tr>
              <a:tr h="484484">
                <a:tc>
                  <a:txBody>
                    <a:bodyPr/>
                    <a:lstStyle/>
                    <a:p>
                      <a:pPr algn="ctr"/>
                      <a:r>
                        <a:rPr kumimoji="1" lang="en-US" altLang="ja-JP" sz="1600">
                          <a:latin typeface="Century Gothic" panose="020B050202020202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4/7</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4/14</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latin typeface="Century Gothic"/>
                        </a:rPr>
                        <a:t>4/21</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ja-JP" altLang="en-US" sz="1600">
                          <a:latin typeface="Century Gothic"/>
                        </a:rPr>
                        <a:t>4/28</a:t>
                      </a:r>
                      <a:endParaRPr kumimoji="1" lang="ja-JP" altLang="en-US" sz="1600">
                        <a:latin typeface="Century Gothic"/>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a:rPr>
                        <a:t>5/12</a:t>
                      </a:r>
                      <a:endParaRPr kumimoji="1" lang="ja-JP" altLang="en-US" sz="1600" b="0" dirty="0">
                        <a:solidFill>
                          <a:schemeClr val="tx1"/>
                        </a:solidFill>
                        <a:latin typeface="Century Gothic"/>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b="0" dirty="0">
                          <a:solidFill>
                            <a:schemeClr val="tx1"/>
                          </a:solidFill>
                          <a:latin typeface="Century Gothic"/>
                        </a:rPr>
                        <a:t>5/1</a:t>
                      </a:r>
                      <a:r>
                        <a:rPr lang="en-US" altLang="ja-JP" sz="1600" b="0" dirty="0">
                          <a:solidFill>
                            <a:schemeClr val="tx1"/>
                          </a:solidFill>
                          <a:latin typeface="Century Gothic"/>
                        </a:rPr>
                        <a:t>9</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6799734"/>
                  </a:ext>
                </a:extLst>
              </a:tr>
              <a:tr h="484484">
                <a:tc>
                  <a:txBody>
                    <a:bodyPr/>
                    <a:lstStyle/>
                    <a:p>
                      <a:pPr algn="ctr"/>
                      <a:r>
                        <a:rPr kumimoji="1" lang="en-US" altLang="ja-JP" sz="1600">
                          <a:latin typeface="Century Gothic" panose="020B0502020202020204" pitchFamily="34" charset="0"/>
                        </a:rPr>
                        <a:t>2</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latin typeface="Century Gothic"/>
                        </a:rPr>
                        <a:t>5/26</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latin typeface="Century Gothic"/>
                        </a:rPr>
                        <a:t>6/2</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latin typeface="Century Gothic"/>
                        </a:rPr>
                        <a:t>6/9</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latin typeface="Century Gothic"/>
                        </a:rPr>
                        <a:t>6/16</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latin typeface="Century Gothic"/>
                        </a:rPr>
                        <a:t>6/23</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latin typeface="Century Gothic"/>
                        </a:rPr>
                        <a:t>6/</a:t>
                      </a:r>
                      <a:r>
                        <a:rPr lang="en-US" altLang="ja-JP" sz="1600" dirty="0">
                          <a:latin typeface="Century Gothic"/>
                        </a:rPr>
                        <a:t>30</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0541537"/>
                  </a:ext>
                </a:extLst>
              </a:tr>
              <a:tr h="484484">
                <a:tc>
                  <a:txBody>
                    <a:bodyPr/>
                    <a:lstStyle/>
                    <a:p>
                      <a:pPr algn="ctr"/>
                      <a:r>
                        <a:rPr kumimoji="1" lang="en-US" altLang="ja-JP" sz="1600">
                          <a:latin typeface="Century Gothic" panose="020B0502020202020204" pitchFamily="34" charset="0"/>
                        </a:rPr>
                        <a:t>3</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latin typeface="Century Gothic"/>
                        </a:rPr>
                        <a:t>7/7</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latin typeface="Century Gothic"/>
                        </a:rPr>
                        <a:t>7/14</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latin typeface="Century Gothic"/>
                        </a:rPr>
                        <a:t>7/21</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latin typeface="Century Gothic"/>
                        </a:rPr>
                        <a:t>7/28</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ja-JP" sz="1600" dirty="0">
                          <a:latin typeface="Century Gothic"/>
                        </a:rPr>
                        <a:t>8/4</a:t>
                      </a:r>
                      <a:endParaRPr kumimoji="1" lang="en-US" altLang="ja-JP"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1" dirty="0">
                          <a:solidFill>
                            <a:srgbClr val="C00000"/>
                          </a:solidFill>
                          <a:latin typeface="Century Gothic"/>
                        </a:rPr>
                        <a:t>8/11</a:t>
                      </a:r>
                      <a:endParaRPr kumimoji="1" lang="en-US" altLang="ja-JP" sz="1600" b="1" dirty="0">
                        <a:solidFill>
                          <a:srgbClr val="C00000"/>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06815299"/>
                  </a:ext>
                </a:extLst>
              </a:tr>
              <a:tr h="484484">
                <a:tc>
                  <a:txBody>
                    <a:bodyPr/>
                    <a:lstStyle/>
                    <a:p>
                      <a:pPr algn="ctr"/>
                      <a:r>
                        <a:rPr kumimoji="1" lang="en-US" altLang="ja-JP" sz="1600">
                          <a:latin typeface="Century Gothic" panose="020B0502020202020204" pitchFamily="34" charset="0"/>
                        </a:rPr>
                        <a:t>4</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500" dirty="0">
                          <a:latin typeface="Century Gothic"/>
                        </a:rPr>
                        <a:t>8/18</a:t>
                      </a:r>
                      <a:endParaRPr kumimoji="1" lang="ja-JP" altLang="en-US" sz="15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500" dirty="0">
                          <a:latin typeface="Century Gothic"/>
                        </a:rPr>
                        <a:t>8/25</a:t>
                      </a:r>
                      <a:endParaRPr kumimoji="1" lang="ja-JP" altLang="en-US" sz="15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latin typeface="Century Gothic"/>
                        </a:rPr>
                        <a:t>9/1</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latin typeface="Century Gothic"/>
                        </a:rPr>
                        <a:t>9/8</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lang="en-US" altLang="ja-JP" sz="1600" dirty="0">
                          <a:latin typeface="Century Gothic"/>
                        </a:rPr>
                        <a:t>9/15</a:t>
                      </a:r>
                      <a:endParaRPr kumimoji="1" lang="en-US" altLang="ja-JP"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lang="en-US" altLang="ja-JP" sz="1600" dirty="0">
                          <a:latin typeface="Century Gothic"/>
                        </a:rPr>
                        <a:t>9/29</a:t>
                      </a:r>
                      <a:endParaRPr kumimoji="1" lang="en-US" altLang="ja-JP"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3419670693"/>
                  </a:ext>
                </a:extLst>
              </a:tr>
              <a:tr h="484484">
                <a:tc>
                  <a:txBody>
                    <a:bodyPr/>
                    <a:lstStyle/>
                    <a:p>
                      <a:pPr algn="ctr"/>
                      <a:r>
                        <a:rPr kumimoji="1" lang="en-US" altLang="ja-JP" sz="1600">
                          <a:latin typeface="Century Gothic" panose="020B0502020202020204" pitchFamily="34" charset="0"/>
                        </a:rPr>
                        <a:t>5</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500" dirty="0">
                          <a:latin typeface="Century Gothic"/>
                        </a:rPr>
                        <a:t>10/6</a:t>
                      </a:r>
                      <a:endParaRPr kumimoji="1" lang="ja-JP" altLang="en-US" sz="15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500" dirty="0">
                          <a:latin typeface="Century Gothic"/>
                        </a:rPr>
                        <a:t>10/13</a:t>
                      </a:r>
                      <a:endParaRPr kumimoji="1" lang="ja-JP" altLang="en-US" sz="15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500" dirty="0">
                          <a:latin typeface="Century Gothic"/>
                        </a:rPr>
                        <a:t>10/20</a:t>
                      </a:r>
                      <a:endParaRPr kumimoji="1" lang="ja-JP" altLang="en-US" sz="15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10/27</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b="1" dirty="0">
                          <a:solidFill>
                            <a:srgbClr val="C00000"/>
                          </a:solidFill>
                          <a:latin typeface="Century Gothic"/>
                        </a:rPr>
                        <a:t>11/3</a:t>
                      </a:r>
                      <a:endParaRPr kumimoji="1" lang="ja-JP" altLang="en-US" sz="1600" b="1" dirty="0">
                        <a:solidFill>
                          <a:srgbClr val="C00000"/>
                        </a:solidFill>
                        <a:latin typeface="Century Gothic"/>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b="0" dirty="0">
                          <a:solidFill>
                            <a:schemeClr val="tx1"/>
                          </a:solidFill>
                          <a:latin typeface="Century Gothic"/>
                        </a:rPr>
                        <a:t>11/</a:t>
                      </a:r>
                      <a:r>
                        <a:rPr lang="en-US" altLang="ja-JP" sz="1600" b="0" dirty="0">
                          <a:solidFill>
                            <a:schemeClr val="tx1"/>
                          </a:solidFill>
                          <a:latin typeface="Century Gothic"/>
                        </a:rPr>
                        <a:t>10</a:t>
                      </a:r>
                      <a:endParaRPr kumimoji="1" lang="ja-JP" altLang="en-US" sz="1600" b="0" dirty="0">
                        <a:solidFill>
                          <a:schemeClr val="tx1"/>
                        </a:solidFill>
                        <a:latin typeface="Century Gothic"/>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6473598"/>
                  </a:ext>
                </a:extLst>
              </a:tr>
              <a:tr h="484484">
                <a:tc>
                  <a:txBody>
                    <a:bodyPr/>
                    <a:lstStyle/>
                    <a:p>
                      <a:pPr algn="ctr"/>
                      <a:r>
                        <a:rPr kumimoji="1" lang="en-US" altLang="ja-JP" sz="1600">
                          <a:latin typeface="Century Gothic" panose="020B0502020202020204" pitchFamily="34" charset="0"/>
                        </a:rPr>
                        <a:t>6</a:t>
                      </a:r>
                      <a:endParaRPr kumimoji="1" lang="ja-JP" altLang="en-US" sz="160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11/17</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12/1</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b="0">
                          <a:solidFill>
                            <a:schemeClr val="tx1"/>
                          </a:solidFill>
                          <a:latin typeface="Century Gothic"/>
                        </a:rPr>
                        <a:t>12/8</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b="0">
                          <a:solidFill>
                            <a:schemeClr val="tx1"/>
                          </a:solidFill>
                          <a:latin typeface="Century Gothic"/>
                        </a:rPr>
                        <a:t>12/15</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lang="ja-JP" altLang="en-US" sz="1600" b="0" dirty="0">
                          <a:solidFill>
                            <a:schemeClr val="tx1"/>
                          </a:solidFill>
                          <a:latin typeface="Century Gothic"/>
                        </a:rPr>
                        <a:t>12/22</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lang="ja-JP" altLang="en-US" sz="1600" b="0" dirty="0">
                          <a:solidFill>
                            <a:schemeClr val="tx1"/>
                          </a:solidFill>
                          <a:latin typeface="Century Gothic"/>
                        </a:rPr>
                        <a:t>1</a:t>
                      </a:r>
                      <a:r>
                        <a:rPr lang="en-US" altLang="ja-JP" sz="1600" b="0" dirty="0">
                          <a:solidFill>
                            <a:schemeClr val="tx1"/>
                          </a:solidFill>
                          <a:latin typeface="Century Gothic"/>
                        </a:rPr>
                        <a:t>/5</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455727690"/>
                  </a:ext>
                </a:extLst>
              </a:tr>
              <a:tr h="484484">
                <a:tc>
                  <a:txBody>
                    <a:bodyPr/>
                    <a:lstStyle/>
                    <a:p>
                      <a:pPr algn="ctr"/>
                      <a:r>
                        <a:rPr kumimoji="1" lang="en-US" altLang="ja-JP" sz="1600" b="0">
                          <a:latin typeface="Century Gothic" panose="020B0502020202020204" pitchFamily="34" charset="0"/>
                        </a:rPr>
                        <a:t>7</a:t>
                      </a:r>
                      <a:endParaRPr kumimoji="1" lang="ja-JP" altLang="en-US" sz="1600" b="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b="0" dirty="0">
                          <a:solidFill>
                            <a:schemeClr val="tx1"/>
                          </a:solidFill>
                          <a:latin typeface="Century Gothic"/>
                        </a:rPr>
                        <a:t>1/12</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algn="ctr"/>
                      <a:r>
                        <a:rPr kumimoji="1" lang="en-US" altLang="ja-JP" sz="1600" b="0" dirty="0">
                          <a:solidFill>
                            <a:schemeClr val="tx1"/>
                          </a:solidFill>
                          <a:latin typeface="Century Gothic" panose="020B0502020202020204" pitchFamily="34" charset="0"/>
                        </a:rPr>
                        <a:t>1/19</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1/26</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2/2</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2/9</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2/16</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12911393"/>
                  </a:ext>
                </a:extLst>
              </a:tr>
              <a:tr h="570631">
                <a:tc>
                  <a:txBody>
                    <a:bodyPr/>
                    <a:lstStyle/>
                    <a:p>
                      <a:pPr algn="ctr"/>
                      <a:r>
                        <a:rPr kumimoji="1" lang="en-US" altLang="ja-JP" sz="1600" b="0">
                          <a:latin typeface="Century Gothic" panose="020B0502020202020204" pitchFamily="34" charset="0"/>
                        </a:rPr>
                        <a:t>8</a:t>
                      </a:r>
                      <a:endParaRPr kumimoji="1" lang="ja-JP" altLang="en-US" sz="1600" b="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3/2</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3/9</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3/16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0" dirty="0">
                          <a:solidFill>
                            <a:schemeClr val="tx1"/>
                          </a:solidFill>
                          <a:latin typeface="Century Gothic" panose="020B0502020202020204" pitchFamily="34" charset="0"/>
                        </a:rPr>
                        <a:t>3/30</a:t>
                      </a:r>
                      <a:endParaRPr kumimoji="1" lang="ja-JP" altLang="en-US" sz="16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gridSpan="2">
                  <a:txBody>
                    <a:bodyPr/>
                    <a:lstStyle/>
                    <a:p>
                      <a:pPr algn="ctr"/>
                      <a:r>
                        <a:rPr kumimoji="1" lang="en-US" altLang="ja-JP" sz="1600" b="1" dirty="0">
                          <a:solidFill>
                            <a:schemeClr val="tx1"/>
                          </a:solidFill>
                          <a:latin typeface="Century Gothic" panose="020B0502020202020204" pitchFamily="34" charset="0"/>
                        </a:rPr>
                        <a:t>4</a:t>
                      </a:r>
                      <a:r>
                        <a:rPr kumimoji="1" lang="ja-JP" altLang="en-US" sz="1600" b="1" dirty="0">
                          <a:solidFill>
                            <a:schemeClr val="tx1"/>
                          </a:solidFill>
                          <a:latin typeface="Century Gothic" panose="020B0502020202020204" pitchFamily="34" charset="0"/>
                        </a:rPr>
                        <a:t>回</a:t>
                      </a:r>
                      <a:endParaRPr kumimoji="1" lang="en-US" altLang="ja-JP" sz="1600" b="1" dirty="0">
                        <a:solidFill>
                          <a:schemeClr val="tx1"/>
                        </a:solidFill>
                        <a:latin typeface="Century Gothic" panose="020B0502020202020204" pitchFamily="34" charset="0"/>
                      </a:endParaRPr>
                    </a:p>
                    <a:p>
                      <a:pPr algn="ctr"/>
                      <a:r>
                        <a:rPr kumimoji="1" lang="en-US" altLang="ja-JP" sz="1600" b="1" dirty="0">
                          <a:solidFill>
                            <a:schemeClr val="tx1"/>
                          </a:solidFill>
                          <a:latin typeface="Century Gothic" panose="020B0502020202020204" pitchFamily="34" charset="0"/>
                        </a:rPr>
                        <a:t>2,200</a:t>
                      </a:r>
                      <a:r>
                        <a:rPr kumimoji="1" lang="ja-JP" altLang="en-US" sz="1600" b="1" dirty="0">
                          <a:solidFill>
                            <a:schemeClr val="tx1"/>
                          </a:solidFill>
                          <a:latin typeface="Century Gothic" panose="020B0502020202020204" pitchFamily="34" charset="0"/>
                        </a:rPr>
                        <a:t>円</a:t>
                      </a:r>
                      <a:endParaRPr kumimoji="1" lang="en-US" altLang="ja-JP" sz="16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hMerge="1">
                  <a:txBody>
                    <a:bodyPr/>
                    <a:lstStyle/>
                    <a:p>
                      <a:pPr algn="ctr"/>
                      <a:endParaRPr kumimoji="1" lang="en-US" altLang="ja-JP" sz="14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213148313"/>
                  </a:ext>
                </a:extLst>
              </a:tr>
            </a:tbl>
          </a:graphicData>
        </a:graphic>
      </p:graphicFrame>
      <p:sp>
        <p:nvSpPr>
          <p:cNvPr id="3" name="正方形/長方形 2"/>
          <p:cNvSpPr/>
          <p:nvPr/>
        </p:nvSpPr>
        <p:spPr>
          <a:xfrm>
            <a:off x="4800909" y="998268"/>
            <a:ext cx="4953000" cy="1138773"/>
          </a:xfrm>
          <a:prstGeom prst="rect">
            <a:avLst/>
          </a:prstGeom>
        </p:spPr>
        <p:txBody>
          <a:bodyPr>
            <a:spAutoFit/>
          </a:bodyPr>
          <a:lstStyle/>
          <a:p>
            <a:pPr algn="just">
              <a:spcAft>
                <a:spcPts val="0"/>
              </a:spcAft>
            </a:pPr>
            <a:r>
              <a:rPr lang="ja-JP" altLang="en-US" sz="1600" b="1" kern="100">
                <a:latin typeface="+mn-ea"/>
                <a:cs typeface="Times New Roman" panose="02020603050405020304" pitchFamily="18" charset="0"/>
              </a:rPr>
              <a:t>初級者・中級者向け！</a:t>
            </a:r>
            <a:endParaRPr lang="en-US" altLang="ja-JP" sz="1600" b="1" kern="100">
              <a:latin typeface="+mn-ea"/>
              <a:cs typeface="Times New Roman" panose="02020603050405020304" pitchFamily="18" charset="0"/>
            </a:endParaRPr>
          </a:p>
          <a:p>
            <a:pPr algn="just">
              <a:spcAft>
                <a:spcPts val="0"/>
              </a:spcAft>
            </a:pPr>
            <a:r>
              <a:rPr lang="ja-JP" altLang="en-US" sz="1600" b="1" kern="100">
                <a:latin typeface="+mn-ea"/>
                <a:cs typeface="Times New Roman" panose="02020603050405020304" pitchFamily="18" charset="0"/>
              </a:rPr>
              <a:t>音楽に合わせて</a:t>
            </a:r>
            <a:r>
              <a:rPr lang="ja-JP" altLang="en-US" b="1" kern="100">
                <a:latin typeface="+mn-ea"/>
                <a:cs typeface="Times New Roman" panose="02020603050405020304" pitchFamily="18" charset="0"/>
              </a:rPr>
              <a:t>ボクシング</a:t>
            </a:r>
            <a:r>
              <a:rPr lang="ja-JP" altLang="en-US" sz="1600" b="1" kern="100">
                <a:latin typeface="+mn-ea"/>
                <a:cs typeface="Times New Roman" panose="02020603050405020304" pitchFamily="18" charset="0"/>
              </a:rPr>
              <a:t>の動きを取り入れた</a:t>
            </a:r>
            <a:endParaRPr lang="en-US" altLang="ja-JP" sz="1600" b="1" kern="100">
              <a:latin typeface="+mn-ea"/>
              <a:cs typeface="Times New Roman" panose="02020603050405020304" pitchFamily="18" charset="0"/>
            </a:endParaRPr>
          </a:p>
          <a:p>
            <a:pPr algn="just">
              <a:spcAft>
                <a:spcPts val="0"/>
              </a:spcAft>
            </a:pPr>
            <a:r>
              <a:rPr lang="ja-JP" altLang="en-US" sz="1600" b="1" kern="100">
                <a:latin typeface="+mn-ea"/>
                <a:cs typeface="Times New Roman" panose="02020603050405020304" pitchFamily="18" charset="0"/>
              </a:rPr>
              <a:t>エクササイズをします！</a:t>
            </a:r>
            <a:endParaRPr lang="en-US" altLang="ja-JP" sz="1600" b="1" kern="100">
              <a:latin typeface="+mn-ea"/>
              <a:cs typeface="Times New Roman" panose="02020603050405020304" pitchFamily="18" charset="0"/>
            </a:endParaRPr>
          </a:p>
          <a:p>
            <a:pPr algn="just">
              <a:spcAft>
                <a:spcPts val="0"/>
              </a:spcAft>
            </a:pPr>
            <a:r>
              <a:rPr lang="ja-JP" altLang="en-US" b="1" kern="100">
                <a:latin typeface="+mn-ea"/>
                <a:cs typeface="Times New Roman" panose="02020603050405020304" pitchFamily="18" charset="0"/>
              </a:rPr>
              <a:t>ダイエット</a:t>
            </a:r>
            <a:r>
              <a:rPr lang="ja-JP" altLang="en-US" sz="1600" b="1" kern="100">
                <a:latin typeface="+mn-ea"/>
                <a:cs typeface="Times New Roman" panose="02020603050405020304" pitchFamily="18" charset="0"/>
              </a:rPr>
              <a:t>や</a:t>
            </a:r>
            <a:r>
              <a:rPr lang="ja-JP" altLang="en-US" b="1" kern="100">
                <a:latin typeface="+mn-ea"/>
                <a:cs typeface="Times New Roman" panose="02020603050405020304" pitchFamily="18" charset="0"/>
              </a:rPr>
              <a:t>持久力補強</a:t>
            </a:r>
            <a:r>
              <a:rPr lang="ja-JP" altLang="en-US" sz="1600" b="1" kern="100">
                <a:latin typeface="+mn-ea"/>
                <a:cs typeface="Times New Roman" panose="02020603050405020304" pitchFamily="18" charset="0"/>
              </a:rPr>
              <a:t>におすすめ。</a:t>
            </a:r>
            <a:endParaRPr lang="ja-JP" altLang="ja-JP" sz="1200" b="1" kern="100">
              <a:latin typeface="+mn-ea"/>
              <a:cs typeface="Times New Roman" panose="02020603050405020304" pitchFamily="18" charset="0"/>
            </a:endParaRPr>
          </a:p>
        </p:txBody>
      </p:sp>
      <p:sp>
        <p:nvSpPr>
          <p:cNvPr id="32" name="テキスト ボックス 31"/>
          <p:cNvSpPr txBox="1"/>
          <p:nvPr/>
        </p:nvSpPr>
        <p:spPr>
          <a:xfrm>
            <a:off x="77903" y="414683"/>
            <a:ext cx="4394152" cy="475836"/>
          </a:xfrm>
          <a:prstGeom prst="rect">
            <a:avLst/>
          </a:prstGeom>
          <a:noFill/>
        </p:spPr>
        <p:txBody>
          <a:bodyPr wrap="none" rtlCol="0">
            <a:spAutoFit/>
          </a:bodyPr>
          <a:lstStyle/>
          <a:p>
            <a:r>
              <a:rPr lang="ja-JP" altLang="en-US" sz="2492" b="1">
                <a:latin typeface="Century Gothic" panose="020B0502020202020204" pitchFamily="34" charset="0"/>
              </a:rPr>
              <a:t>火</a:t>
            </a:r>
            <a:r>
              <a:rPr lang="ja-JP" altLang="en-US" sz="2000" b="1">
                <a:latin typeface="Century Gothic" panose="020B0502020202020204" pitchFamily="34" charset="0"/>
              </a:rPr>
              <a:t>曜日</a:t>
            </a:r>
            <a:r>
              <a:rPr lang="ja-JP" altLang="en-US" sz="2492" b="1">
                <a:latin typeface="Century Gothic" panose="020B0502020202020204" pitchFamily="34" charset="0"/>
              </a:rPr>
              <a:t> 定期教室</a:t>
            </a:r>
            <a:r>
              <a:rPr lang="ja-JP" altLang="en-US" sz="2492">
                <a:latin typeface="Century Gothic" panose="020B0502020202020204" pitchFamily="34" charset="0"/>
              </a:rPr>
              <a:t>　</a:t>
            </a:r>
            <a:r>
              <a:rPr lang="en-US" altLang="ja-JP" sz="2492">
                <a:latin typeface="Century Gothic" panose="020B0502020202020204" pitchFamily="34" charset="0"/>
              </a:rPr>
              <a:t>10:00-11:00</a:t>
            </a:r>
            <a:endParaRPr lang="ja-JP" altLang="en-US" sz="2492">
              <a:latin typeface="Century Gothic" panose="020B0502020202020204" pitchFamily="34" charset="0"/>
            </a:endParaRPr>
          </a:p>
        </p:txBody>
      </p:sp>
      <p:sp>
        <p:nvSpPr>
          <p:cNvPr id="5" name="テキスト ボックス 4">
            <a:extLst>
              <a:ext uri="{FF2B5EF4-FFF2-40B4-BE49-F238E27FC236}">
                <a16:creationId xmlns:a16="http://schemas.microsoft.com/office/drawing/2014/main" id="{4C5DA0D6-2012-4D23-556D-85D1946E2326}"/>
              </a:ext>
            </a:extLst>
          </p:cNvPr>
          <p:cNvSpPr txBox="1"/>
          <p:nvPr/>
        </p:nvSpPr>
        <p:spPr>
          <a:xfrm>
            <a:off x="4771673" y="2105045"/>
            <a:ext cx="4947385" cy="4139595"/>
          </a:xfrm>
          <a:prstGeom prst="rect">
            <a:avLst/>
          </a:prstGeom>
          <a:noFill/>
        </p:spPr>
        <p:txBody>
          <a:bodyPr wrap="square" rtlCol="0">
            <a:spAutoFit/>
          </a:bodyPr>
          <a:lstStyle/>
          <a:p>
            <a:r>
              <a:rPr lang="ja-JP" altLang="en-US" sz="1400" b="1">
                <a:latin typeface="Century Gothic" panose="020B0502020202020204" pitchFamily="34" charset="0"/>
              </a:rPr>
              <a:t>▷お申込み方法　</a:t>
            </a:r>
            <a:r>
              <a:rPr lang="en-US" altLang="ja-JP" sz="1400" b="1">
                <a:latin typeface="Century Gothic" panose="020B0502020202020204" pitchFamily="34" charset="0"/>
              </a:rPr>
              <a:t>(</a:t>
            </a:r>
            <a:r>
              <a:rPr lang="ja-JP" altLang="en-US" sz="1400" b="1">
                <a:latin typeface="Century Gothic" panose="020B0502020202020204" pitchFamily="34" charset="0"/>
              </a:rPr>
              <a:t>新規・継続</a:t>
            </a:r>
            <a:r>
              <a:rPr lang="en-US" altLang="ja-JP" sz="1400" b="1">
                <a:latin typeface="Century Gothic" panose="020B0502020202020204" pitchFamily="34" charset="0"/>
              </a:rPr>
              <a:t>)</a:t>
            </a:r>
          </a:p>
          <a:p>
            <a:r>
              <a:rPr lang="ja-JP" altLang="en-US" sz="1050">
                <a:latin typeface="Century Gothic" panose="020B0502020202020204" pitchFamily="34" charset="0"/>
              </a:rPr>
              <a:t>・</a:t>
            </a:r>
            <a:r>
              <a:rPr lang="en-US" altLang="ja-JP" sz="1050">
                <a:latin typeface="Century Gothic" panose="020B0502020202020204" pitchFamily="34" charset="0"/>
              </a:rPr>
              <a:t>1F</a:t>
            </a:r>
            <a:r>
              <a:rPr lang="ja-JP" altLang="en-US" sz="1050">
                <a:latin typeface="Century Gothic" panose="020B0502020202020204" pitchFamily="34" charset="0"/>
              </a:rPr>
              <a:t>受付またはお電話でお申込みください。</a:t>
            </a:r>
            <a:endParaRPr lang="en-US" altLang="ja-JP" sz="1050">
              <a:latin typeface="Century Gothic" panose="020B0502020202020204" pitchFamily="34" charset="0"/>
            </a:endParaRPr>
          </a:p>
          <a:p>
            <a:r>
              <a:rPr lang="ja-JP" altLang="en-US" sz="1050">
                <a:latin typeface="Century Gothic" panose="020B0502020202020204" pitchFamily="34" charset="0"/>
              </a:rPr>
              <a:t>・レッスンメンバーズ登録が必要です。</a:t>
            </a:r>
            <a:r>
              <a:rPr lang="en-US" altLang="ja-JP" sz="1050">
                <a:latin typeface="Century Gothic" panose="020B0502020202020204" pitchFamily="34" charset="0"/>
              </a:rPr>
              <a:t>※</a:t>
            </a:r>
            <a:r>
              <a:rPr lang="ja-JP" altLang="en-US" sz="1050">
                <a:latin typeface="Century Gothic" panose="020B0502020202020204" pitchFamily="34" charset="0"/>
              </a:rPr>
              <a:t>登録無料</a:t>
            </a:r>
            <a:endParaRPr lang="en-US" altLang="ja-JP" sz="1050">
              <a:latin typeface="Century Gothic" panose="020B0502020202020204" pitchFamily="34" charset="0"/>
            </a:endParaRPr>
          </a:p>
          <a:p>
            <a:r>
              <a:rPr lang="ja-JP" altLang="en-US" sz="1050">
                <a:latin typeface="Century Gothic" panose="020B0502020202020204" pitchFamily="34" charset="0"/>
              </a:rPr>
              <a:t>・継続する場合は出席名簿の</a:t>
            </a:r>
            <a:r>
              <a:rPr lang="en-US" altLang="ja-JP" sz="1050">
                <a:latin typeface="Century Gothic" panose="020B0502020202020204" pitchFamily="34" charset="0"/>
              </a:rPr>
              <a:t>1</a:t>
            </a:r>
            <a:r>
              <a:rPr lang="ja-JP" altLang="en-US" sz="1050">
                <a:latin typeface="Century Gothic" panose="020B0502020202020204" pitchFamily="34" charset="0"/>
              </a:rPr>
              <a:t>番右の</a:t>
            </a:r>
            <a:r>
              <a:rPr lang="ja-JP" altLang="en-US" sz="1050" b="1">
                <a:latin typeface="Century Gothic" panose="020B0502020202020204" pitchFamily="34" charset="0"/>
              </a:rPr>
              <a:t>継続希望欄に○印</a:t>
            </a:r>
            <a:r>
              <a:rPr lang="ja-JP" altLang="en-US" sz="1050">
                <a:latin typeface="Century Gothic" panose="020B0502020202020204" pitchFamily="34" charset="0"/>
              </a:rPr>
              <a:t>をつけてください。</a:t>
            </a:r>
            <a:endParaRPr lang="en-US" altLang="ja-JP" sz="1050">
              <a:latin typeface="Century Gothic" panose="020B0502020202020204" pitchFamily="34" charset="0"/>
            </a:endParaRPr>
          </a:p>
          <a:p>
            <a:r>
              <a:rPr lang="ja-JP" altLang="en-US" sz="1050">
                <a:latin typeface="Century Gothic" panose="020B0502020202020204" pitchFamily="34" charset="0"/>
              </a:rPr>
              <a:t>・</a:t>
            </a:r>
            <a:r>
              <a:rPr lang="ja-JP" altLang="en-US" sz="1050" b="1">
                <a:latin typeface="Century Gothic" panose="020B0502020202020204" pitchFamily="34" charset="0"/>
              </a:rPr>
              <a:t>退会する場合は</a:t>
            </a:r>
            <a:r>
              <a:rPr lang="en-US" altLang="ja-JP" sz="1050" b="1">
                <a:latin typeface="Century Gothic" panose="020B0502020202020204" pitchFamily="34" charset="0"/>
              </a:rPr>
              <a:t>×</a:t>
            </a:r>
            <a:r>
              <a:rPr lang="ja-JP" altLang="en-US" sz="1050" b="1">
                <a:latin typeface="Century Gothic" panose="020B0502020202020204" pitchFamily="34" charset="0"/>
              </a:rPr>
              <a:t>印</a:t>
            </a:r>
            <a:r>
              <a:rPr lang="ja-JP" altLang="en-US" sz="1050">
                <a:latin typeface="Century Gothic" panose="020B0502020202020204" pitchFamily="34" charset="0"/>
              </a:rPr>
              <a:t>をつけてください。</a:t>
            </a:r>
            <a:endParaRPr lang="en-US" altLang="ja-JP" sz="1050">
              <a:latin typeface="Century Gothic" panose="020B0502020202020204" pitchFamily="34" charset="0"/>
            </a:endParaRPr>
          </a:p>
          <a:p>
            <a:r>
              <a:rPr lang="ja-JP" altLang="en-US" sz="1050">
                <a:latin typeface="Century Gothic" panose="020B0502020202020204" pitchFamily="34" charset="0"/>
              </a:rPr>
              <a:t>・</a:t>
            </a:r>
            <a:r>
              <a:rPr lang="ja-JP" altLang="en-US" sz="1050" b="1">
                <a:latin typeface="Century Gothic" panose="020B0502020202020204" pitchFamily="34" charset="0"/>
              </a:rPr>
              <a:t>出席確認名簿への記入を忘れないようご協力をお願いいたします</a:t>
            </a:r>
            <a:r>
              <a:rPr lang="ja-JP" altLang="en-US" sz="1050">
                <a:latin typeface="Century Gothic" panose="020B0502020202020204" pitchFamily="34" charset="0"/>
              </a:rPr>
              <a:t>。</a:t>
            </a:r>
            <a:endParaRPr lang="en-US" altLang="ja-JP" sz="1050">
              <a:latin typeface="Century Gothic" panose="020B0502020202020204" pitchFamily="34" charset="0"/>
            </a:endParaRPr>
          </a:p>
          <a:p>
            <a:endParaRPr lang="en-US" altLang="ja-JP" sz="1050">
              <a:latin typeface="Century Gothic" panose="020B0502020202020204" pitchFamily="34" charset="0"/>
            </a:endParaRPr>
          </a:p>
          <a:p>
            <a:r>
              <a:rPr lang="ja-JP" altLang="en-US" sz="1400" b="1">
                <a:latin typeface="Century Gothic" panose="020B0502020202020204" pitchFamily="34" charset="0"/>
              </a:rPr>
              <a:t>▷開催について</a:t>
            </a:r>
            <a:endParaRPr lang="en-US" altLang="ja-JP" sz="1400" b="1">
              <a:latin typeface="Century Gothic" panose="020B0502020202020204" pitchFamily="34" charset="0"/>
            </a:endParaRPr>
          </a:p>
          <a:p>
            <a:r>
              <a:rPr lang="ja-JP" altLang="en-US" sz="1100">
                <a:latin typeface="Century Gothic" panose="020B0502020202020204" pitchFamily="34" charset="0"/>
              </a:rPr>
              <a:t>・日程は変更する場合があります。最新の情報をご確認ください。</a:t>
            </a:r>
            <a:endParaRPr lang="en-US" altLang="ja-JP" sz="1100">
              <a:latin typeface="Century Gothic" panose="020B0502020202020204" pitchFamily="34" charset="0"/>
            </a:endParaRPr>
          </a:p>
          <a:p>
            <a:r>
              <a:rPr lang="ja-JP" altLang="en-US" sz="1050">
                <a:latin typeface="Century Gothic" panose="020B0502020202020204" pitchFamily="34" charset="0"/>
              </a:rPr>
              <a:t>・施設や講師都合による代行、休講の場合は</a:t>
            </a:r>
            <a:r>
              <a:rPr lang="en-US" altLang="ja-JP" sz="1050">
                <a:latin typeface="Century Gothic" panose="020B0502020202020204" pitchFamily="34" charset="0"/>
              </a:rPr>
              <a:t>HP</a:t>
            </a:r>
            <a:r>
              <a:rPr lang="ja-JP" altLang="en-US" sz="1050">
                <a:latin typeface="Century Gothic" panose="020B0502020202020204" pitchFamily="34" charset="0"/>
              </a:rPr>
              <a:t>や</a:t>
            </a:r>
            <a:r>
              <a:rPr lang="en-US" altLang="ja-JP" sz="1050">
                <a:latin typeface="Century Gothic" panose="020B0502020202020204" pitchFamily="34" charset="0"/>
              </a:rPr>
              <a:t>SNS</a:t>
            </a:r>
            <a:r>
              <a:rPr lang="ja-JP" altLang="en-US" sz="1050">
                <a:latin typeface="Century Gothic" panose="020B0502020202020204" pitchFamily="34" charset="0"/>
              </a:rPr>
              <a:t>でお知らせします。</a:t>
            </a:r>
            <a:endParaRPr lang="en-US" altLang="ja-JP" sz="1050">
              <a:latin typeface="Century Gothic" panose="020B0502020202020204" pitchFamily="34" charset="0"/>
            </a:endParaRPr>
          </a:p>
          <a:p>
            <a:r>
              <a:rPr lang="ja-JP" altLang="en-US" sz="1050">
                <a:latin typeface="Century Gothic" panose="020B0502020202020204" pitchFamily="34" charset="0"/>
              </a:rPr>
              <a:t>・期中に休講があった場合は</a:t>
            </a:r>
            <a:r>
              <a:rPr lang="ja-JP" altLang="en-US" sz="1050" b="1">
                <a:latin typeface="Century Gothic" panose="020B0502020202020204" pitchFamily="34" charset="0"/>
              </a:rPr>
              <a:t>翌期初日に振替</a:t>
            </a:r>
            <a:r>
              <a:rPr lang="ja-JP" altLang="en-US" sz="1050">
                <a:latin typeface="Century Gothic" panose="020B0502020202020204" pitchFamily="34" charset="0"/>
              </a:rPr>
              <a:t>を基本とします。</a:t>
            </a:r>
            <a:endParaRPr lang="en-US" altLang="ja-JP" sz="1050">
              <a:latin typeface="Century Gothic" panose="020B0502020202020204" pitchFamily="34" charset="0"/>
            </a:endParaRPr>
          </a:p>
          <a:p>
            <a:r>
              <a:rPr lang="en-US" altLang="ja-JP" sz="1050">
                <a:latin typeface="Century Gothic" panose="020B0502020202020204" pitchFamily="34" charset="0"/>
              </a:rPr>
              <a:t>※</a:t>
            </a:r>
            <a:r>
              <a:rPr lang="ja-JP" altLang="en-US" sz="1050">
                <a:latin typeface="Century Gothic" panose="020B0502020202020204" pitchFamily="34" charset="0"/>
              </a:rPr>
              <a:t>閲覧環境のない方は、お手数ですが体育館までお電話くださいますようお願いいたします。</a:t>
            </a:r>
            <a:endParaRPr lang="en-US" altLang="ja-JP" sz="1050">
              <a:latin typeface="Century Gothic" panose="020B0502020202020204" pitchFamily="34" charset="0"/>
            </a:endParaRPr>
          </a:p>
          <a:p>
            <a:endParaRPr lang="en-US" altLang="ja-JP" sz="1050" b="1">
              <a:latin typeface="Century Gothic" panose="020B0502020202020204" pitchFamily="34" charset="0"/>
            </a:endParaRPr>
          </a:p>
          <a:p>
            <a:r>
              <a:rPr lang="ja-JP" altLang="en-US" sz="1400" b="1">
                <a:latin typeface="Century Gothic" panose="020B0502020202020204" pitchFamily="34" charset="0"/>
              </a:rPr>
              <a:t>▷参加費について</a:t>
            </a:r>
            <a:endParaRPr lang="en-US" altLang="ja-JP" sz="1400" b="1">
              <a:latin typeface="Century Gothic" panose="020B0502020202020204" pitchFamily="34" charset="0"/>
            </a:endParaRPr>
          </a:p>
          <a:p>
            <a:r>
              <a:rPr lang="ja-JP" altLang="en-US" sz="1050">
                <a:latin typeface="Century Gothic" panose="020B0502020202020204" pitchFamily="34" charset="0"/>
              </a:rPr>
              <a:t>・</a:t>
            </a:r>
            <a:r>
              <a:rPr lang="en-US" altLang="ja-JP" sz="1050">
                <a:latin typeface="Century Gothic" panose="020B0502020202020204" pitchFamily="34" charset="0"/>
              </a:rPr>
              <a:t>1F</a:t>
            </a:r>
            <a:r>
              <a:rPr lang="ja-JP" altLang="en-US" sz="1050">
                <a:latin typeface="Century Gothic" panose="020B0502020202020204" pitchFamily="34" charset="0"/>
              </a:rPr>
              <a:t>受付にて</a:t>
            </a:r>
            <a:r>
              <a:rPr lang="ja-JP" altLang="en-US" sz="1050" b="1">
                <a:latin typeface="Century Gothic" panose="020B0502020202020204" pitchFamily="34" charset="0"/>
              </a:rPr>
              <a:t>現金</a:t>
            </a:r>
            <a:r>
              <a:rPr lang="ja-JP" altLang="en-US" sz="1050">
                <a:latin typeface="Century Gothic" panose="020B0502020202020204" pitchFamily="34" charset="0"/>
              </a:rPr>
              <a:t>支払いのみ可能です。</a:t>
            </a:r>
            <a:endParaRPr lang="en-US" altLang="ja-JP" sz="1050">
              <a:latin typeface="Century Gothic" panose="020B0502020202020204" pitchFamily="34" charset="0"/>
            </a:endParaRPr>
          </a:p>
          <a:p>
            <a:r>
              <a:rPr lang="ja-JP" altLang="en-US" sz="1050">
                <a:latin typeface="Century Gothic" panose="020B0502020202020204" pitchFamily="34" charset="0"/>
              </a:rPr>
              <a:t>・</a:t>
            </a:r>
            <a:r>
              <a:rPr lang="ja-JP" altLang="en-US" sz="1050" b="1">
                <a:latin typeface="Century Gothic" panose="020B0502020202020204" pitchFamily="34" charset="0"/>
              </a:rPr>
              <a:t>各期初回参加日にお支払い</a:t>
            </a:r>
            <a:r>
              <a:rPr lang="ja-JP" altLang="en-US" sz="1050">
                <a:latin typeface="Century Gothic" panose="020B0502020202020204" pitchFamily="34" charset="0"/>
              </a:rPr>
              <a:t>ください。</a:t>
            </a:r>
            <a:endParaRPr lang="en-US" altLang="ja-JP" sz="1050">
              <a:latin typeface="Century Gothic" panose="020B0502020202020204" pitchFamily="34" charset="0"/>
            </a:endParaRPr>
          </a:p>
          <a:p>
            <a:r>
              <a:rPr lang="ja-JP" altLang="en-US" sz="1050">
                <a:latin typeface="Century Gothic" panose="020B0502020202020204" pitchFamily="34" charset="0"/>
              </a:rPr>
              <a:t>・すべて保険料込みの価格です。</a:t>
            </a:r>
            <a:endParaRPr lang="en-US" altLang="ja-JP" sz="1050">
              <a:latin typeface="Century Gothic" panose="020B0502020202020204" pitchFamily="34" charset="0"/>
            </a:endParaRPr>
          </a:p>
          <a:p>
            <a:r>
              <a:rPr lang="ja-JP" altLang="en-US" sz="1050">
                <a:latin typeface="Century Gothic" panose="020B0502020202020204" pitchFamily="34" charset="0"/>
              </a:rPr>
              <a:t>・お客様都合による返金はできません。</a:t>
            </a:r>
            <a:endParaRPr lang="en-US" altLang="ja-JP" sz="1050">
              <a:latin typeface="Century Gothic" panose="020B0502020202020204" pitchFamily="34" charset="0"/>
            </a:endParaRPr>
          </a:p>
          <a:p>
            <a:r>
              <a:rPr lang="ja-JP" altLang="en-US" sz="1050">
                <a:latin typeface="Century Gothic" panose="020B0502020202020204" pitchFamily="34" charset="0"/>
              </a:rPr>
              <a:t>・</a:t>
            </a:r>
            <a:r>
              <a:rPr lang="ja-JP" altLang="en-US" sz="1050" b="1">
                <a:latin typeface="Century Gothic" panose="020B0502020202020204" pitchFamily="34" charset="0"/>
              </a:rPr>
              <a:t>定期払いの方が優先となります。</a:t>
            </a:r>
            <a:endParaRPr lang="en-US" altLang="ja-JP" sz="1050" b="1">
              <a:latin typeface="Century Gothic" panose="020B0502020202020204" pitchFamily="34" charset="0"/>
            </a:endParaRPr>
          </a:p>
          <a:p>
            <a:r>
              <a:rPr kumimoji="1" lang="ja-JP" altLang="en-US" sz="1050" b="1">
                <a:latin typeface="Century Gothic" panose="020B0502020202020204" pitchFamily="34" charset="0"/>
              </a:rPr>
              <a:t>　</a:t>
            </a:r>
            <a:r>
              <a:rPr kumimoji="1" lang="en-US" altLang="ja-JP" sz="1050" b="1">
                <a:latin typeface="Century Gothic" panose="020B0502020202020204" pitchFamily="34" charset="0"/>
              </a:rPr>
              <a:t>1</a:t>
            </a:r>
            <a:r>
              <a:rPr kumimoji="1" lang="ja-JP" altLang="en-US" sz="1050" b="1">
                <a:latin typeface="Century Gothic" panose="020B0502020202020204" pitchFamily="34" charset="0"/>
              </a:rPr>
              <a:t>回参加の方は開催日毎の先着と</a:t>
            </a:r>
            <a:endParaRPr kumimoji="1" lang="en-US" altLang="ja-JP" sz="1050" b="1">
              <a:latin typeface="Century Gothic" panose="020B0502020202020204" pitchFamily="34" charset="0"/>
            </a:endParaRPr>
          </a:p>
          <a:p>
            <a:r>
              <a:rPr lang="ja-JP" altLang="en-US" sz="1050" b="1">
                <a:latin typeface="Century Gothic" panose="020B0502020202020204" pitchFamily="34" charset="0"/>
              </a:rPr>
              <a:t>　</a:t>
            </a:r>
            <a:r>
              <a:rPr kumimoji="1" lang="ja-JP" altLang="en-US" sz="1050" b="1">
                <a:latin typeface="Century Gothic" panose="020B0502020202020204" pitchFamily="34" charset="0"/>
              </a:rPr>
              <a:t>させていただき定員に達し次第</a:t>
            </a:r>
            <a:endParaRPr kumimoji="1" lang="en-US" altLang="ja-JP" sz="1050" b="1">
              <a:latin typeface="Century Gothic" panose="020B0502020202020204" pitchFamily="34" charset="0"/>
            </a:endParaRPr>
          </a:p>
          <a:p>
            <a:r>
              <a:rPr lang="ja-JP" altLang="en-US" sz="1050" b="1">
                <a:latin typeface="Century Gothic" panose="020B0502020202020204" pitchFamily="34" charset="0"/>
              </a:rPr>
              <a:t>　</a:t>
            </a:r>
            <a:r>
              <a:rPr kumimoji="1" lang="ja-JP" altLang="en-US" sz="1050" b="1">
                <a:latin typeface="Century Gothic" panose="020B0502020202020204" pitchFamily="34" charset="0"/>
              </a:rPr>
              <a:t>締め切ります。</a:t>
            </a:r>
            <a:endParaRPr lang="en-US" altLang="ja-JP" sz="1050">
              <a:latin typeface="Century Gothic" panose="020B0502020202020204" pitchFamily="34" charset="0"/>
            </a:endParaRPr>
          </a:p>
          <a:p>
            <a:endParaRPr lang="en-US" altLang="ja-JP" sz="1050">
              <a:latin typeface="Century Gothic" panose="020B0502020202020204" pitchFamily="34" charset="0"/>
            </a:endParaRPr>
          </a:p>
        </p:txBody>
      </p:sp>
      <p:sp>
        <p:nvSpPr>
          <p:cNvPr id="13" name="テキスト ボックス 12">
            <a:extLst>
              <a:ext uri="{FF2B5EF4-FFF2-40B4-BE49-F238E27FC236}">
                <a16:creationId xmlns:a16="http://schemas.microsoft.com/office/drawing/2014/main" id="{553CEBFF-8BF2-DD75-36B7-48627CA8A8DE}"/>
              </a:ext>
            </a:extLst>
          </p:cNvPr>
          <p:cNvSpPr txBox="1"/>
          <p:nvPr/>
        </p:nvSpPr>
        <p:spPr>
          <a:xfrm>
            <a:off x="4790892" y="94308"/>
            <a:ext cx="1907895" cy="307777"/>
          </a:xfrm>
          <a:prstGeom prst="rect">
            <a:avLst/>
          </a:prstGeom>
          <a:noFill/>
        </p:spPr>
        <p:txBody>
          <a:bodyPr wrap="none" rtlCol="0">
            <a:spAutoFit/>
          </a:bodyPr>
          <a:lstStyle/>
          <a:p>
            <a:r>
              <a:rPr kumimoji="1" lang="en-US" altLang="ja-JP" sz="1400" b="1">
                <a:latin typeface="Century Gothic" panose="020B0502020202020204" pitchFamily="34" charset="0"/>
              </a:rPr>
              <a:t>#</a:t>
            </a:r>
            <a:r>
              <a:rPr kumimoji="1" lang="ja-JP" altLang="en-US" sz="1400" b="1">
                <a:latin typeface="Century Gothic" panose="020B0502020202020204" pitchFamily="34" charset="0"/>
              </a:rPr>
              <a:t>体を動かす習慣</a:t>
            </a:r>
            <a:r>
              <a:rPr lang="ja-JP" altLang="en-US" sz="1400" b="1">
                <a:latin typeface="Century Gothic" panose="020B0502020202020204" pitchFamily="34" charset="0"/>
              </a:rPr>
              <a:t>を</a:t>
            </a:r>
            <a:r>
              <a:rPr kumimoji="1" lang="ja-JP" altLang="en-US" sz="1400" b="1">
                <a:latin typeface="Century Gothic" panose="020B0502020202020204" pitchFamily="34" charset="0"/>
              </a:rPr>
              <a:t>！</a:t>
            </a:r>
          </a:p>
        </p:txBody>
      </p:sp>
      <p:sp>
        <p:nvSpPr>
          <p:cNvPr id="17" name="テキスト ボックス 16">
            <a:extLst>
              <a:ext uri="{FF2B5EF4-FFF2-40B4-BE49-F238E27FC236}">
                <a16:creationId xmlns:a16="http://schemas.microsoft.com/office/drawing/2014/main" id="{2BB671F1-30DB-3BBB-414E-13A53DB1ACF6}"/>
              </a:ext>
            </a:extLst>
          </p:cNvPr>
          <p:cNvSpPr txBox="1"/>
          <p:nvPr/>
        </p:nvSpPr>
        <p:spPr>
          <a:xfrm>
            <a:off x="4790892" y="312269"/>
            <a:ext cx="1907895" cy="307777"/>
          </a:xfrm>
          <a:prstGeom prst="rect">
            <a:avLst/>
          </a:prstGeom>
          <a:noFill/>
        </p:spPr>
        <p:txBody>
          <a:bodyPr wrap="none" rtlCol="0">
            <a:spAutoFit/>
          </a:bodyPr>
          <a:lstStyle/>
          <a:p>
            <a:r>
              <a:rPr kumimoji="1" lang="en-US" altLang="ja-JP" sz="1400" b="1">
                <a:latin typeface="Century Gothic" panose="020B0502020202020204" pitchFamily="34" charset="0"/>
              </a:rPr>
              <a:t>#</a:t>
            </a:r>
            <a:r>
              <a:rPr kumimoji="1" lang="ja-JP" altLang="en-US" sz="1400" b="1">
                <a:latin typeface="Century Gothic" panose="020B0502020202020204" pitchFamily="34" charset="0"/>
              </a:rPr>
              <a:t>楽しく</a:t>
            </a:r>
            <a:r>
              <a:rPr lang="ja-JP" altLang="en-US" sz="1400" b="1">
                <a:latin typeface="Century Gothic" panose="020B0502020202020204" pitchFamily="34" charset="0"/>
              </a:rPr>
              <a:t>運動したい方</a:t>
            </a:r>
            <a:endParaRPr kumimoji="1" lang="ja-JP" altLang="en-US" sz="1400" b="1">
              <a:latin typeface="Century Gothic" panose="020B0502020202020204" pitchFamily="34" charset="0"/>
            </a:endParaRPr>
          </a:p>
        </p:txBody>
      </p:sp>
      <p:sp>
        <p:nvSpPr>
          <p:cNvPr id="18" name="テキスト ボックス 17">
            <a:extLst>
              <a:ext uri="{FF2B5EF4-FFF2-40B4-BE49-F238E27FC236}">
                <a16:creationId xmlns:a16="http://schemas.microsoft.com/office/drawing/2014/main" id="{C57060DA-C4D7-303C-EFCC-68A120A3106D}"/>
              </a:ext>
            </a:extLst>
          </p:cNvPr>
          <p:cNvSpPr txBox="1"/>
          <p:nvPr/>
        </p:nvSpPr>
        <p:spPr>
          <a:xfrm>
            <a:off x="4790892" y="536508"/>
            <a:ext cx="1548822" cy="307777"/>
          </a:xfrm>
          <a:prstGeom prst="rect">
            <a:avLst/>
          </a:prstGeom>
          <a:noFill/>
        </p:spPr>
        <p:txBody>
          <a:bodyPr wrap="none" rtlCol="0">
            <a:spAutoFit/>
          </a:bodyPr>
          <a:lstStyle/>
          <a:p>
            <a:r>
              <a:rPr kumimoji="1" lang="en-US" altLang="ja-JP" sz="1400" b="1">
                <a:latin typeface="Century Gothic" panose="020B0502020202020204" pitchFamily="34" charset="0"/>
              </a:rPr>
              <a:t>#</a:t>
            </a:r>
            <a:r>
              <a:rPr kumimoji="1" lang="ja-JP" altLang="en-US" sz="1400" b="1">
                <a:latin typeface="Century Gothic" panose="020B0502020202020204" pitchFamily="34" charset="0"/>
              </a:rPr>
              <a:t>持久力アップ！</a:t>
            </a:r>
            <a:endParaRPr kumimoji="1" lang="en-US" altLang="ja-JP" sz="1400" b="1">
              <a:latin typeface="Century Gothic" panose="020B0502020202020204" pitchFamily="34" charset="0"/>
            </a:endParaRPr>
          </a:p>
        </p:txBody>
      </p:sp>
      <p:sp>
        <p:nvSpPr>
          <p:cNvPr id="19" name="テキスト ボックス 18">
            <a:extLst>
              <a:ext uri="{FF2B5EF4-FFF2-40B4-BE49-F238E27FC236}">
                <a16:creationId xmlns:a16="http://schemas.microsoft.com/office/drawing/2014/main" id="{8C5361B6-9E39-F8C6-0826-BAEC4CF95A27}"/>
              </a:ext>
            </a:extLst>
          </p:cNvPr>
          <p:cNvSpPr txBox="1"/>
          <p:nvPr/>
        </p:nvSpPr>
        <p:spPr>
          <a:xfrm>
            <a:off x="7399099" y="4443767"/>
            <a:ext cx="2400016" cy="1754326"/>
          </a:xfrm>
          <a:prstGeom prst="rect">
            <a:avLst/>
          </a:prstGeom>
          <a:noFill/>
        </p:spPr>
        <p:txBody>
          <a:bodyPr wrap="none" rtlCol="0">
            <a:spAutoFit/>
          </a:bodyPr>
          <a:lstStyle/>
          <a:p>
            <a:r>
              <a:rPr lang="ja-JP" altLang="en-US" sz="1400" b="1">
                <a:latin typeface="Century Gothic" panose="020B0502020202020204" pitchFamily="34" charset="0"/>
              </a:rPr>
              <a:t>▷教室情報</a:t>
            </a:r>
            <a:endParaRPr lang="en-US" altLang="ja-JP" sz="1200">
              <a:latin typeface="Century Gothic" panose="020B0502020202020204" pitchFamily="34" charset="0"/>
            </a:endParaRPr>
          </a:p>
          <a:p>
            <a:r>
              <a:rPr lang="ja-JP" altLang="en-US" sz="1200">
                <a:latin typeface="Century Gothic" panose="020B0502020202020204" pitchFamily="34" charset="0"/>
              </a:rPr>
              <a:t>　</a:t>
            </a:r>
            <a:r>
              <a:rPr lang="ja-JP" altLang="en-US" sz="1400" b="1">
                <a:latin typeface="Century Gothic" panose="020B0502020202020204" pitchFamily="34" charset="0"/>
              </a:rPr>
              <a:t>会場</a:t>
            </a:r>
            <a:r>
              <a:rPr lang="ja-JP" altLang="en-US" sz="1400">
                <a:latin typeface="Century Gothic" panose="020B0502020202020204" pitchFamily="34" charset="0"/>
              </a:rPr>
              <a:t>　</a:t>
            </a:r>
            <a:r>
              <a:rPr lang="en-US" altLang="ja-JP" sz="1400">
                <a:latin typeface="Century Gothic" panose="020B0502020202020204" pitchFamily="34" charset="0"/>
              </a:rPr>
              <a:t>3F</a:t>
            </a:r>
            <a:r>
              <a:rPr lang="ja-JP" altLang="en-US" sz="1400">
                <a:latin typeface="Century Gothic" panose="020B0502020202020204" pitchFamily="34" charset="0"/>
              </a:rPr>
              <a:t> 武道場</a:t>
            </a:r>
            <a:endParaRPr lang="en-US" altLang="ja-JP" sz="1400">
              <a:latin typeface="Century Gothic" panose="020B0502020202020204" pitchFamily="34" charset="0"/>
            </a:endParaRPr>
          </a:p>
          <a:p>
            <a:r>
              <a:rPr lang="ja-JP" altLang="en-US" sz="1400">
                <a:latin typeface="Century Gothic" panose="020B0502020202020204" pitchFamily="34" charset="0"/>
              </a:rPr>
              <a:t>　</a:t>
            </a:r>
            <a:r>
              <a:rPr lang="ja-JP" altLang="en-US" sz="1400" b="1">
                <a:latin typeface="Century Gothic" panose="020B0502020202020204" pitchFamily="34" charset="0"/>
              </a:rPr>
              <a:t>定員</a:t>
            </a:r>
            <a:r>
              <a:rPr lang="ja-JP" altLang="en-US" sz="1400">
                <a:latin typeface="Century Gothic" panose="020B0502020202020204" pitchFamily="34" charset="0"/>
              </a:rPr>
              <a:t>　</a:t>
            </a:r>
            <a:r>
              <a:rPr lang="en-US" altLang="ja-JP" sz="1400">
                <a:latin typeface="Century Gothic" panose="020B0502020202020204" pitchFamily="34" charset="0"/>
              </a:rPr>
              <a:t>50</a:t>
            </a:r>
            <a:r>
              <a:rPr lang="ja-JP" altLang="en-US" sz="1400">
                <a:latin typeface="Century Gothic" panose="020B0502020202020204" pitchFamily="34" charset="0"/>
              </a:rPr>
              <a:t>名</a:t>
            </a:r>
            <a:endParaRPr lang="en-US" altLang="ja-JP" sz="1400">
              <a:latin typeface="Century Gothic" panose="020B0502020202020204" pitchFamily="34" charset="0"/>
            </a:endParaRPr>
          </a:p>
          <a:p>
            <a:r>
              <a:rPr lang="ja-JP" altLang="en-US" sz="1400">
                <a:latin typeface="Century Gothic" panose="020B0502020202020204" pitchFamily="34" charset="0"/>
              </a:rPr>
              <a:t>　</a:t>
            </a:r>
            <a:r>
              <a:rPr lang="ja-JP" altLang="en-US" sz="1400" b="1">
                <a:latin typeface="Century Gothic" panose="020B0502020202020204" pitchFamily="34" charset="0"/>
              </a:rPr>
              <a:t>対象</a:t>
            </a:r>
            <a:r>
              <a:rPr lang="ja-JP" altLang="en-US" sz="1400">
                <a:latin typeface="Century Gothic" panose="020B0502020202020204" pitchFamily="34" charset="0"/>
              </a:rPr>
              <a:t>　</a:t>
            </a:r>
            <a:r>
              <a:rPr lang="en-US" altLang="ja-JP" sz="1200">
                <a:latin typeface="Century Gothic" panose="020B0502020202020204" pitchFamily="34" charset="0"/>
              </a:rPr>
              <a:t>18</a:t>
            </a:r>
            <a:r>
              <a:rPr lang="ja-JP" altLang="en-US" sz="1200">
                <a:latin typeface="Century Gothic" panose="020B0502020202020204" pitchFamily="34" charset="0"/>
              </a:rPr>
              <a:t>歳以上</a:t>
            </a:r>
            <a:endParaRPr lang="en-US" altLang="ja-JP" sz="1200">
              <a:latin typeface="Century Gothic" panose="020B0502020202020204" pitchFamily="34" charset="0"/>
            </a:endParaRPr>
          </a:p>
          <a:p>
            <a:r>
              <a:rPr lang="ja-JP" altLang="en-US" sz="1400">
                <a:latin typeface="Century Gothic" panose="020B0502020202020204" pitchFamily="34" charset="0"/>
              </a:rPr>
              <a:t>　</a:t>
            </a:r>
            <a:r>
              <a:rPr lang="ja-JP" altLang="en-US" sz="1400" b="1">
                <a:latin typeface="Century Gothic" panose="020B0502020202020204" pitchFamily="34" charset="0"/>
              </a:rPr>
              <a:t>講師</a:t>
            </a:r>
            <a:r>
              <a:rPr lang="ja-JP" altLang="en-US" sz="1400">
                <a:latin typeface="Century Gothic" panose="020B0502020202020204" pitchFamily="34" charset="0"/>
              </a:rPr>
              <a:t>　</a:t>
            </a:r>
            <a:r>
              <a:rPr lang="ja-JP" altLang="en-US" sz="1200">
                <a:latin typeface="Century Gothic" panose="020B0502020202020204" pitchFamily="34" charset="0"/>
              </a:rPr>
              <a:t>山田</a:t>
            </a:r>
            <a:r>
              <a:rPr lang="en-US" altLang="ja-JP" sz="1200">
                <a:latin typeface="Century Gothic" panose="020B0502020202020204" pitchFamily="34" charset="0"/>
              </a:rPr>
              <a:t>(</a:t>
            </a:r>
            <a:r>
              <a:rPr lang="ja-JP" altLang="en-US" sz="1200">
                <a:latin typeface="Century Gothic" panose="020B0502020202020204" pitchFamily="34" charset="0"/>
              </a:rPr>
              <a:t>サウスウィンズ</a:t>
            </a:r>
            <a:r>
              <a:rPr lang="en-US" altLang="ja-JP" sz="1200">
                <a:latin typeface="Century Gothic" panose="020B0502020202020204" pitchFamily="34" charset="0"/>
              </a:rPr>
              <a:t>)</a:t>
            </a:r>
          </a:p>
          <a:p>
            <a:pPr algn="just">
              <a:spcAft>
                <a:spcPts val="0"/>
              </a:spcAft>
            </a:pPr>
            <a:r>
              <a:rPr lang="ja-JP" altLang="en-US" sz="1400" b="1" kern="100">
                <a:latin typeface="+mn-ea"/>
                <a:cs typeface="Times New Roman" panose="02020603050405020304" pitchFamily="18" charset="0"/>
              </a:rPr>
              <a:t>持ち物</a:t>
            </a:r>
            <a:r>
              <a:rPr lang="ja-JP" altLang="en-US" sz="1200" kern="100">
                <a:latin typeface="+mn-ea"/>
                <a:cs typeface="Times New Roman" panose="02020603050405020304" pitchFamily="18" charset="0"/>
              </a:rPr>
              <a:t>　</a:t>
            </a:r>
            <a:r>
              <a:rPr lang="ja-JP" altLang="ja-JP" sz="1200" kern="100">
                <a:latin typeface="+mn-ea"/>
                <a:cs typeface="Times New Roman" panose="02020603050405020304" pitchFamily="18" charset="0"/>
              </a:rPr>
              <a:t>室内</a:t>
            </a:r>
            <a:r>
              <a:rPr lang="ja-JP" altLang="en-US" sz="1200" kern="100">
                <a:latin typeface="+mn-ea"/>
                <a:cs typeface="Times New Roman" panose="02020603050405020304" pitchFamily="18" charset="0"/>
              </a:rPr>
              <a:t>シューズ</a:t>
            </a:r>
            <a:endParaRPr lang="en-US" altLang="ja-JP" sz="1200" kern="100">
              <a:latin typeface="+mn-ea"/>
              <a:cs typeface="Times New Roman" panose="02020603050405020304" pitchFamily="18" charset="0"/>
            </a:endParaRPr>
          </a:p>
          <a:p>
            <a:pPr algn="just">
              <a:spcAft>
                <a:spcPts val="0"/>
              </a:spcAft>
            </a:pPr>
            <a:r>
              <a:rPr lang="ja-JP" altLang="en-US" sz="1200" kern="100">
                <a:latin typeface="+mn-ea"/>
                <a:cs typeface="Times New Roman" panose="02020603050405020304" pitchFamily="18" charset="0"/>
              </a:rPr>
              <a:t>　　　　 </a:t>
            </a:r>
            <a:r>
              <a:rPr lang="ja-JP" altLang="ja-JP" sz="1200" kern="100">
                <a:latin typeface="+mn-ea"/>
                <a:cs typeface="Times New Roman" panose="02020603050405020304" pitchFamily="18" charset="0"/>
              </a:rPr>
              <a:t>運動できる服装</a:t>
            </a:r>
            <a:endParaRPr lang="en-US" altLang="ja-JP" sz="1200" kern="100">
              <a:latin typeface="+mn-ea"/>
              <a:cs typeface="Times New Roman" panose="02020603050405020304" pitchFamily="18" charset="0"/>
            </a:endParaRPr>
          </a:p>
          <a:p>
            <a:pPr algn="just">
              <a:spcAft>
                <a:spcPts val="0"/>
              </a:spcAft>
            </a:pPr>
            <a:r>
              <a:rPr lang="ja-JP" altLang="en-US" sz="1200" kern="100">
                <a:latin typeface="+mn-ea"/>
                <a:cs typeface="Times New Roman" panose="02020603050405020304" pitchFamily="18" charset="0"/>
              </a:rPr>
              <a:t>　　　　 </a:t>
            </a:r>
            <a:r>
              <a:rPr lang="ja-JP" altLang="ja-JP" sz="1200" kern="100">
                <a:latin typeface="+mn-ea"/>
                <a:cs typeface="Times New Roman" panose="02020603050405020304" pitchFamily="18" charset="0"/>
              </a:rPr>
              <a:t>飲み物・タオル</a:t>
            </a:r>
          </a:p>
        </p:txBody>
      </p:sp>
      <p:pic>
        <p:nvPicPr>
          <p:cNvPr id="20" name="図 19">
            <a:extLst>
              <a:ext uri="{FF2B5EF4-FFF2-40B4-BE49-F238E27FC236}">
                <a16:creationId xmlns:a16="http://schemas.microsoft.com/office/drawing/2014/main" id="{5B286E3F-B05A-8A1A-A5AA-9EFB233164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8649" y="288728"/>
            <a:ext cx="504000" cy="504000"/>
          </a:xfrm>
          <a:prstGeom prst="rect">
            <a:avLst/>
          </a:prstGeom>
        </p:spPr>
      </p:pic>
      <p:sp>
        <p:nvSpPr>
          <p:cNvPr id="21" name="テキスト ボックス 20">
            <a:extLst>
              <a:ext uri="{FF2B5EF4-FFF2-40B4-BE49-F238E27FC236}">
                <a16:creationId xmlns:a16="http://schemas.microsoft.com/office/drawing/2014/main" id="{78A96BF2-57C2-4615-1FF3-001D8BC39F45}"/>
              </a:ext>
            </a:extLst>
          </p:cNvPr>
          <p:cNvSpPr txBox="1"/>
          <p:nvPr/>
        </p:nvSpPr>
        <p:spPr>
          <a:xfrm>
            <a:off x="8917867" y="723795"/>
            <a:ext cx="933269" cy="276999"/>
          </a:xfrm>
          <a:prstGeom prst="rect">
            <a:avLst/>
          </a:prstGeom>
          <a:noFill/>
        </p:spPr>
        <p:txBody>
          <a:bodyPr wrap="none" rtlCol="0">
            <a:spAutoFit/>
          </a:bodyPr>
          <a:lstStyle/>
          <a:p>
            <a:r>
              <a:rPr lang="en-US" altLang="ja-JP" sz="1200">
                <a:latin typeface="Century Gothic" panose="020B0502020202020204" pitchFamily="34" charset="0"/>
              </a:rPr>
              <a:t>Instagram</a:t>
            </a:r>
            <a:endParaRPr kumimoji="1" lang="ja-JP" altLang="en-US" sz="1200">
              <a:latin typeface="Century Gothic" panose="020B0502020202020204" pitchFamily="34" charset="0"/>
            </a:endParaRPr>
          </a:p>
        </p:txBody>
      </p:sp>
      <p:pic>
        <p:nvPicPr>
          <p:cNvPr id="22" name="図 21">
            <a:extLst>
              <a:ext uri="{FF2B5EF4-FFF2-40B4-BE49-F238E27FC236}">
                <a16:creationId xmlns:a16="http://schemas.microsoft.com/office/drawing/2014/main" id="{36AA9E5A-43F7-562D-611D-3EC7389A4C7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96310" y="277755"/>
            <a:ext cx="504000" cy="504000"/>
          </a:xfrm>
          <a:prstGeom prst="rect">
            <a:avLst/>
          </a:prstGeom>
        </p:spPr>
      </p:pic>
      <p:sp>
        <p:nvSpPr>
          <p:cNvPr id="23" name="テキスト ボックス 22">
            <a:extLst>
              <a:ext uri="{FF2B5EF4-FFF2-40B4-BE49-F238E27FC236}">
                <a16:creationId xmlns:a16="http://schemas.microsoft.com/office/drawing/2014/main" id="{6A46D315-4DA4-B5AF-6E01-99A19E23AF90}"/>
              </a:ext>
            </a:extLst>
          </p:cNvPr>
          <p:cNvSpPr txBox="1"/>
          <p:nvPr/>
        </p:nvSpPr>
        <p:spPr>
          <a:xfrm>
            <a:off x="6875871" y="701493"/>
            <a:ext cx="381836" cy="276999"/>
          </a:xfrm>
          <a:prstGeom prst="rect">
            <a:avLst/>
          </a:prstGeom>
          <a:noFill/>
        </p:spPr>
        <p:txBody>
          <a:bodyPr wrap="none" rtlCol="0">
            <a:spAutoFit/>
          </a:bodyPr>
          <a:lstStyle/>
          <a:p>
            <a:r>
              <a:rPr lang="en-US" altLang="ja-JP" sz="1200">
                <a:latin typeface="Century Gothic" panose="020B0502020202020204" pitchFamily="34" charset="0"/>
              </a:rPr>
              <a:t>HP</a:t>
            </a:r>
            <a:endParaRPr kumimoji="1" lang="ja-JP" altLang="en-US" sz="1200">
              <a:latin typeface="Century Gothic" panose="020B0502020202020204" pitchFamily="34" charset="0"/>
            </a:endParaRPr>
          </a:p>
        </p:txBody>
      </p:sp>
      <p:pic>
        <p:nvPicPr>
          <p:cNvPr id="24" name="図 23">
            <a:extLst>
              <a:ext uri="{FF2B5EF4-FFF2-40B4-BE49-F238E27FC236}">
                <a16:creationId xmlns:a16="http://schemas.microsoft.com/office/drawing/2014/main" id="{2642C585-089D-A772-8468-755547414CAA}"/>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025" t="8113" r="11106" b="-1"/>
          <a:stretch/>
        </p:blipFill>
        <p:spPr>
          <a:xfrm>
            <a:off x="9085920" y="282578"/>
            <a:ext cx="540000" cy="508167"/>
          </a:xfrm>
          <a:prstGeom prst="rect">
            <a:avLst/>
          </a:prstGeom>
        </p:spPr>
      </p:pic>
      <p:pic>
        <p:nvPicPr>
          <p:cNvPr id="25" name="図 24" descr="QR コード&#10;&#10;自動的に生成された説明">
            <a:extLst>
              <a:ext uri="{FF2B5EF4-FFF2-40B4-BE49-F238E27FC236}">
                <a16:creationId xmlns:a16="http://schemas.microsoft.com/office/drawing/2014/main" id="{66C60EEF-A50B-41FA-D2E3-025F7D917D5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524768" y="281525"/>
            <a:ext cx="509299" cy="509299"/>
          </a:xfrm>
          <a:prstGeom prst="rect">
            <a:avLst/>
          </a:prstGeom>
        </p:spPr>
      </p:pic>
      <p:sp>
        <p:nvSpPr>
          <p:cNvPr id="26" name="テキスト ボックス 25">
            <a:extLst>
              <a:ext uri="{FF2B5EF4-FFF2-40B4-BE49-F238E27FC236}">
                <a16:creationId xmlns:a16="http://schemas.microsoft.com/office/drawing/2014/main" id="{F0B19BAA-35BE-A144-3BE7-1305DA6E80A2}"/>
              </a:ext>
            </a:extLst>
          </p:cNvPr>
          <p:cNvSpPr txBox="1"/>
          <p:nvPr/>
        </p:nvSpPr>
        <p:spPr>
          <a:xfrm>
            <a:off x="7542316" y="716655"/>
            <a:ext cx="492863" cy="253916"/>
          </a:xfrm>
          <a:prstGeom prst="rect">
            <a:avLst/>
          </a:prstGeom>
          <a:noFill/>
        </p:spPr>
        <p:txBody>
          <a:bodyPr wrap="square" rtlCol="0">
            <a:spAutoFit/>
          </a:bodyPr>
          <a:lstStyle/>
          <a:p>
            <a:r>
              <a:rPr kumimoji="1" lang="en-US" altLang="ja-JP" sz="1050">
                <a:latin typeface="Century Gothic" panose="020B0502020202020204" pitchFamily="34" charset="0"/>
              </a:rPr>
              <a:t>LINE</a:t>
            </a:r>
            <a:endParaRPr kumimoji="1" lang="ja-JP" altLang="en-US" sz="1050">
              <a:latin typeface="Century Gothic" panose="020B0502020202020204" pitchFamily="34" charset="0"/>
            </a:endParaRPr>
          </a:p>
        </p:txBody>
      </p:sp>
      <p:sp>
        <p:nvSpPr>
          <p:cNvPr id="27" name="テキスト ボックス 26">
            <a:extLst>
              <a:ext uri="{FF2B5EF4-FFF2-40B4-BE49-F238E27FC236}">
                <a16:creationId xmlns:a16="http://schemas.microsoft.com/office/drawing/2014/main" id="{1A7CF935-CAF9-27C7-0BBC-576B33C42EF6}"/>
              </a:ext>
            </a:extLst>
          </p:cNvPr>
          <p:cNvSpPr txBox="1"/>
          <p:nvPr/>
        </p:nvSpPr>
        <p:spPr>
          <a:xfrm>
            <a:off x="8392558" y="723795"/>
            <a:ext cx="277640" cy="276999"/>
          </a:xfrm>
          <a:prstGeom prst="rect">
            <a:avLst/>
          </a:prstGeom>
          <a:noFill/>
        </p:spPr>
        <p:txBody>
          <a:bodyPr wrap="none" rtlCol="0">
            <a:spAutoFit/>
          </a:bodyPr>
          <a:lstStyle/>
          <a:p>
            <a:r>
              <a:rPr lang="en-US" altLang="ja-JP" sz="1200">
                <a:latin typeface="Century Gothic" panose="020B0502020202020204" pitchFamily="34" charset="0"/>
              </a:rPr>
              <a:t>X</a:t>
            </a:r>
            <a:endParaRPr kumimoji="1" lang="ja-JP" altLang="en-US" sz="1200">
              <a:latin typeface="Century Gothic" panose="020B0502020202020204" pitchFamily="34" charset="0"/>
            </a:endParaRPr>
          </a:p>
        </p:txBody>
      </p:sp>
      <p:sp>
        <p:nvSpPr>
          <p:cNvPr id="28" name="テキスト ボックス 27">
            <a:extLst>
              <a:ext uri="{FF2B5EF4-FFF2-40B4-BE49-F238E27FC236}">
                <a16:creationId xmlns:a16="http://schemas.microsoft.com/office/drawing/2014/main" id="{C7939786-E15A-ACC6-5260-665DCFC43126}"/>
              </a:ext>
            </a:extLst>
          </p:cNvPr>
          <p:cNvSpPr txBox="1"/>
          <p:nvPr/>
        </p:nvSpPr>
        <p:spPr>
          <a:xfrm>
            <a:off x="6725611" y="43987"/>
            <a:ext cx="2492990" cy="246221"/>
          </a:xfrm>
          <a:prstGeom prst="rect">
            <a:avLst/>
          </a:prstGeom>
          <a:noFill/>
        </p:spPr>
        <p:txBody>
          <a:bodyPr wrap="none" rtlCol="0">
            <a:spAutoFit/>
          </a:bodyPr>
          <a:lstStyle/>
          <a:p>
            <a:r>
              <a:rPr kumimoji="1" lang="ja-JP" altLang="en-US" sz="1000">
                <a:latin typeface="Century Gothic" panose="020B0502020202020204" pitchFamily="34" charset="0"/>
              </a:rPr>
              <a:t>▶寒川アリーナからのお知らせはこちら</a:t>
            </a:r>
          </a:p>
        </p:txBody>
      </p:sp>
      <p:sp>
        <p:nvSpPr>
          <p:cNvPr id="29" name="正方形/長方形 28">
            <a:extLst>
              <a:ext uri="{FF2B5EF4-FFF2-40B4-BE49-F238E27FC236}">
                <a16:creationId xmlns:a16="http://schemas.microsoft.com/office/drawing/2014/main" id="{00A89932-C6E4-AB57-C6C0-0C91A1CE9174}"/>
              </a:ext>
            </a:extLst>
          </p:cNvPr>
          <p:cNvSpPr/>
          <p:nvPr/>
        </p:nvSpPr>
        <p:spPr>
          <a:xfrm>
            <a:off x="6725611" y="16466"/>
            <a:ext cx="3152349" cy="95410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CE35CCB1-749E-D249-6316-CFF2FCEB4E6F}"/>
              </a:ext>
            </a:extLst>
          </p:cNvPr>
          <p:cNvSpPr txBox="1"/>
          <p:nvPr/>
        </p:nvSpPr>
        <p:spPr>
          <a:xfrm>
            <a:off x="4954693" y="6223624"/>
            <a:ext cx="1980029" cy="553998"/>
          </a:xfrm>
          <a:prstGeom prst="rect">
            <a:avLst/>
          </a:prstGeom>
          <a:noFill/>
        </p:spPr>
        <p:txBody>
          <a:bodyPr wrap="none" rtlCol="0">
            <a:spAutoFit/>
          </a:bodyPr>
          <a:lstStyle/>
          <a:p>
            <a:r>
              <a:rPr lang="ja-JP" altLang="en-US" sz="1000">
                <a:latin typeface="Century Gothic" panose="020B0502020202020204" pitchFamily="34" charset="0"/>
              </a:rPr>
              <a:t>▶お問合せ・お申込みはこちら</a:t>
            </a:r>
            <a:endParaRPr lang="en-US" altLang="ja-JP" sz="1000">
              <a:latin typeface="Century Gothic" panose="020B0502020202020204" pitchFamily="34" charset="0"/>
            </a:endParaRPr>
          </a:p>
          <a:p>
            <a:r>
              <a:rPr lang="ja-JP" altLang="en-US" sz="1000">
                <a:latin typeface="Century Gothic" panose="020B0502020202020204" pitchFamily="34" charset="0"/>
              </a:rPr>
              <a:t>シンコースポーツ寒川アリーナ</a:t>
            </a:r>
            <a:endParaRPr lang="en-US" altLang="ja-JP" sz="1000">
              <a:latin typeface="Century Gothic" panose="020B0502020202020204" pitchFamily="34" charset="0"/>
            </a:endParaRPr>
          </a:p>
          <a:p>
            <a:pPr algn="ctr"/>
            <a:r>
              <a:rPr lang="en-US" altLang="ja-JP" sz="1000">
                <a:latin typeface="Century Gothic" panose="020B0502020202020204" pitchFamily="34" charset="0"/>
              </a:rPr>
              <a:t>Tel.0467-75-1005</a:t>
            </a:r>
            <a:endParaRPr lang="ja-JP" altLang="en-US" sz="1000">
              <a:latin typeface="Century Gothic" panose="020B0502020202020204" pitchFamily="34" charset="0"/>
            </a:endParaRPr>
          </a:p>
        </p:txBody>
      </p:sp>
      <p:sp>
        <p:nvSpPr>
          <p:cNvPr id="31" name="正方形/長方形 30">
            <a:extLst>
              <a:ext uri="{FF2B5EF4-FFF2-40B4-BE49-F238E27FC236}">
                <a16:creationId xmlns:a16="http://schemas.microsoft.com/office/drawing/2014/main" id="{14394D8A-CE1C-DA59-73D2-CC66DADD8850}"/>
              </a:ext>
            </a:extLst>
          </p:cNvPr>
          <p:cNvSpPr/>
          <p:nvPr/>
        </p:nvSpPr>
        <p:spPr>
          <a:xfrm>
            <a:off x="4930576" y="6196757"/>
            <a:ext cx="2032140" cy="59821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8" name="直線コネクタ 37">
            <a:extLst>
              <a:ext uri="{FF2B5EF4-FFF2-40B4-BE49-F238E27FC236}">
                <a16:creationId xmlns:a16="http://schemas.microsoft.com/office/drawing/2014/main" id="{80B5BDCB-B8D0-6A2D-727F-2A24F2F0B729}"/>
              </a:ext>
            </a:extLst>
          </p:cNvPr>
          <p:cNvCxnSpPr/>
          <p:nvPr/>
        </p:nvCxnSpPr>
        <p:spPr>
          <a:xfrm>
            <a:off x="4850223" y="2331757"/>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2CE72AC4-7279-5298-9B82-A76A36AA5390}"/>
              </a:ext>
            </a:extLst>
          </p:cNvPr>
          <p:cNvCxnSpPr/>
          <p:nvPr/>
        </p:nvCxnSpPr>
        <p:spPr>
          <a:xfrm>
            <a:off x="4858094" y="3519854"/>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796080D5-9D7D-5FAE-29D1-0A51A236B01F}"/>
              </a:ext>
            </a:extLst>
          </p:cNvPr>
          <p:cNvCxnSpPr/>
          <p:nvPr/>
        </p:nvCxnSpPr>
        <p:spPr>
          <a:xfrm>
            <a:off x="4858094" y="4686182"/>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9480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082701" y="873187"/>
            <a:ext cx="3775393" cy="523220"/>
          </a:xfrm>
          <a:prstGeom prst="rect">
            <a:avLst/>
          </a:prstGeom>
          <a:noFill/>
        </p:spPr>
        <p:txBody>
          <a:bodyPr wrap="none" rtlCol="0">
            <a:spAutoFit/>
          </a:bodyPr>
          <a:lstStyle/>
          <a:p>
            <a:r>
              <a:rPr lang="ja-JP" altLang="en-US" sz="2800" b="1"/>
              <a:t>レディースフットサル</a:t>
            </a:r>
          </a:p>
        </p:txBody>
      </p:sp>
      <p:sp>
        <p:nvSpPr>
          <p:cNvPr id="14" name="テキスト ボックス 13"/>
          <p:cNvSpPr txBox="1"/>
          <p:nvPr/>
        </p:nvSpPr>
        <p:spPr>
          <a:xfrm>
            <a:off x="44359" y="1318569"/>
            <a:ext cx="3823483" cy="563552"/>
          </a:xfrm>
          <a:prstGeom prst="rect">
            <a:avLst/>
          </a:prstGeom>
          <a:noFill/>
        </p:spPr>
        <p:txBody>
          <a:bodyPr wrap="none" rtlCol="0">
            <a:spAutoFit/>
          </a:bodyPr>
          <a:lstStyle/>
          <a:p>
            <a:r>
              <a:rPr lang="ja-JP" altLang="en-US" sz="1662" b="1" dirty="0">
                <a:latin typeface="Century Gothic" panose="020B0502020202020204" pitchFamily="34" charset="0"/>
              </a:rPr>
              <a:t>月払い制</a:t>
            </a:r>
            <a:r>
              <a:rPr lang="ja-JP" altLang="en-US" sz="1385" dirty="0">
                <a:latin typeface="Century Gothic" panose="020B0502020202020204" pitchFamily="34" charset="0"/>
              </a:rPr>
              <a:t>  </a:t>
            </a:r>
            <a:r>
              <a:rPr lang="en-US" altLang="ja-JP" sz="1246" dirty="0">
                <a:latin typeface="Century Gothic" panose="020B0502020202020204" pitchFamily="34" charset="0"/>
              </a:rPr>
              <a:t>(</a:t>
            </a:r>
            <a:r>
              <a:rPr lang="ja-JP" altLang="en-US" sz="1246" dirty="0">
                <a:latin typeface="Century Gothic" panose="020B0502020202020204" pitchFamily="34" charset="0"/>
              </a:rPr>
              <a:t>税込</a:t>
            </a:r>
            <a:r>
              <a:rPr lang="en-US" altLang="ja-JP" sz="1246" dirty="0">
                <a:latin typeface="Century Gothic" panose="020B0502020202020204" pitchFamily="34" charset="0"/>
              </a:rPr>
              <a:t>)</a:t>
            </a:r>
            <a:r>
              <a:rPr lang="ja-JP" altLang="en-US" sz="1246" dirty="0">
                <a:latin typeface="Century Gothic" panose="020B0502020202020204" pitchFamily="34" charset="0"/>
              </a:rPr>
              <a:t>　</a:t>
            </a:r>
            <a:r>
              <a:rPr lang="en-US" altLang="ja-JP" sz="1600" b="1" dirty="0">
                <a:latin typeface="Century Gothic" panose="020B0502020202020204" pitchFamily="34" charset="0"/>
              </a:rPr>
              <a:t>1</a:t>
            </a:r>
            <a:r>
              <a:rPr lang="ja-JP" altLang="en-US" sz="1400" b="1" dirty="0">
                <a:latin typeface="Century Gothic" panose="020B0502020202020204" pitchFamily="34" charset="0"/>
              </a:rPr>
              <a:t>回参加 </a:t>
            </a:r>
            <a:r>
              <a:rPr lang="en-US" altLang="ja-JP" sz="1400" b="1" dirty="0">
                <a:latin typeface="Century Gothic" panose="020B0502020202020204" pitchFamily="34" charset="0"/>
              </a:rPr>
              <a:t>990</a:t>
            </a:r>
            <a:r>
              <a:rPr lang="ja-JP" altLang="en-US" sz="1400" b="1" dirty="0">
                <a:latin typeface="Century Gothic" panose="020B0502020202020204" pitchFamily="34" charset="0"/>
              </a:rPr>
              <a:t>円</a:t>
            </a:r>
            <a:endParaRPr lang="en-US" altLang="ja-JP" sz="1400" b="1" dirty="0">
              <a:latin typeface="Century Gothic" panose="020B0502020202020204" pitchFamily="34" charset="0"/>
            </a:endParaRPr>
          </a:p>
          <a:p>
            <a:r>
              <a:rPr lang="ja-JP" altLang="en-US" sz="1400" b="1" dirty="0">
                <a:latin typeface="Century Gothic" panose="020B0502020202020204" pitchFamily="34" charset="0"/>
              </a:rPr>
              <a:t>月</a:t>
            </a:r>
            <a:r>
              <a:rPr lang="en-US" altLang="ja-JP" sz="1400" b="1" dirty="0">
                <a:latin typeface="Century Gothic" panose="020B0502020202020204" pitchFamily="34" charset="0"/>
              </a:rPr>
              <a:t>2</a:t>
            </a:r>
            <a:r>
              <a:rPr lang="ja-JP" altLang="en-US" sz="1400" b="1" dirty="0">
                <a:latin typeface="Century Gothic" panose="020B0502020202020204" pitchFamily="34" charset="0"/>
              </a:rPr>
              <a:t>回</a:t>
            </a:r>
            <a:r>
              <a:rPr lang="en-US" altLang="ja-JP" sz="1400" b="1" dirty="0">
                <a:latin typeface="Century Gothic" panose="020B0502020202020204" pitchFamily="34" charset="0"/>
              </a:rPr>
              <a:t>1,650</a:t>
            </a:r>
            <a:r>
              <a:rPr lang="ja-JP" altLang="en-US" sz="1400" b="1" dirty="0">
                <a:latin typeface="Century Gothic" panose="020B0502020202020204" pitchFamily="34" charset="0"/>
              </a:rPr>
              <a:t>円　月</a:t>
            </a:r>
            <a:r>
              <a:rPr lang="en-US" altLang="ja-JP" sz="1400" b="1" dirty="0">
                <a:latin typeface="Century Gothic" panose="020B0502020202020204" pitchFamily="34" charset="0"/>
              </a:rPr>
              <a:t>3</a:t>
            </a:r>
            <a:r>
              <a:rPr lang="ja-JP" altLang="en-US" sz="1400" b="1" dirty="0">
                <a:latin typeface="Century Gothic" panose="020B0502020202020204" pitchFamily="34" charset="0"/>
              </a:rPr>
              <a:t>回</a:t>
            </a:r>
            <a:r>
              <a:rPr lang="en-US" altLang="ja-JP" sz="1400" b="1" dirty="0">
                <a:latin typeface="Century Gothic" panose="020B0502020202020204" pitchFamily="34" charset="0"/>
              </a:rPr>
              <a:t>2,475</a:t>
            </a:r>
            <a:r>
              <a:rPr lang="ja-JP" altLang="en-US" sz="1400" b="1" dirty="0">
                <a:latin typeface="Century Gothic" panose="020B0502020202020204" pitchFamily="34" charset="0"/>
              </a:rPr>
              <a:t>円　月</a:t>
            </a:r>
            <a:r>
              <a:rPr lang="en-US" altLang="ja-JP" sz="1400" b="1" dirty="0">
                <a:latin typeface="Century Gothic" panose="020B0502020202020204" pitchFamily="34" charset="0"/>
              </a:rPr>
              <a:t>4</a:t>
            </a:r>
            <a:r>
              <a:rPr lang="ja-JP" altLang="en-US" sz="1400" b="1" dirty="0">
                <a:latin typeface="Century Gothic" panose="020B0502020202020204" pitchFamily="34" charset="0"/>
              </a:rPr>
              <a:t>回</a:t>
            </a:r>
            <a:r>
              <a:rPr lang="en-US" altLang="ja-JP" sz="1400" b="1" dirty="0">
                <a:latin typeface="Century Gothic" panose="020B0502020202020204" pitchFamily="34" charset="0"/>
              </a:rPr>
              <a:t>3,300</a:t>
            </a:r>
            <a:r>
              <a:rPr lang="ja-JP" altLang="en-US" sz="1400" b="1" dirty="0">
                <a:latin typeface="Century Gothic" panose="020B0502020202020204" pitchFamily="34" charset="0"/>
              </a:rPr>
              <a:t>円</a:t>
            </a:r>
          </a:p>
        </p:txBody>
      </p:sp>
      <p:sp>
        <p:nvSpPr>
          <p:cNvPr id="36" name="テキスト ボックス 35"/>
          <p:cNvSpPr txBox="1"/>
          <p:nvPr/>
        </p:nvSpPr>
        <p:spPr>
          <a:xfrm>
            <a:off x="55697" y="19698"/>
            <a:ext cx="4217821" cy="369332"/>
          </a:xfrm>
          <a:prstGeom prst="rect">
            <a:avLst/>
          </a:prstGeom>
          <a:noFill/>
        </p:spPr>
        <p:txBody>
          <a:bodyPr wrap="none" rtlCol="0">
            <a:spAutoFit/>
          </a:bodyPr>
          <a:lstStyle/>
          <a:p>
            <a:pPr algn="ctr"/>
            <a:r>
              <a:rPr lang="en-US" altLang="ja-JP" dirty="0">
                <a:latin typeface="Century Gothic" panose="020B0502020202020204" pitchFamily="34" charset="0"/>
              </a:rPr>
              <a:t>2026</a:t>
            </a:r>
            <a:r>
              <a:rPr lang="ja-JP" altLang="en-US" dirty="0">
                <a:latin typeface="Century Gothic" panose="020B0502020202020204" pitchFamily="34" charset="0"/>
              </a:rPr>
              <a:t>年度年間開催予定表　</a:t>
            </a:r>
            <a:r>
              <a:rPr lang="en-US" altLang="ja-JP" sz="1400" dirty="0">
                <a:latin typeface="Century Gothic" panose="020B0502020202020204" pitchFamily="34" charset="0"/>
              </a:rPr>
              <a:t>2026/2/17</a:t>
            </a:r>
            <a:r>
              <a:rPr lang="ja-JP" altLang="en-US" sz="1400" dirty="0">
                <a:latin typeface="Century Gothic" panose="020B0502020202020204" pitchFamily="34" charset="0"/>
              </a:rPr>
              <a:t>現在</a:t>
            </a:r>
          </a:p>
        </p:txBody>
      </p:sp>
      <p:sp>
        <p:nvSpPr>
          <p:cNvPr id="5" name="正方形/長方形 4"/>
          <p:cNvSpPr/>
          <p:nvPr/>
        </p:nvSpPr>
        <p:spPr>
          <a:xfrm>
            <a:off x="0" y="841629"/>
            <a:ext cx="1261884" cy="523220"/>
          </a:xfrm>
          <a:prstGeom prst="rect">
            <a:avLst/>
          </a:prstGeom>
        </p:spPr>
        <p:txBody>
          <a:bodyPr wrap="none">
            <a:spAutoFit/>
          </a:bodyPr>
          <a:lstStyle/>
          <a:p>
            <a:r>
              <a:rPr lang="ja-JP" altLang="en-US" sz="2800" b="1"/>
              <a:t>初心者</a:t>
            </a:r>
            <a:endParaRPr lang="en-US" altLang="ja-JP" sz="2800" b="1"/>
          </a:p>
        </p:txBody>
      </p:sp>
      <p:sp>
        <p:nvSpPr>
          <p:cNvPr id="21" name="正方形/長方形 20"/>
          <p:cNvSpPr/>
          <p:nvPr/>
        </p:nvSpPr>
        <p:spPr>
          <a:xfrm>
            <a:off x="5221888" y="1149433"/>
            <a:ext cx="4953000" cy="646331"/>
          </a:xfrm>
          <a:prstGeom prst="rect">
            <a:avLst/>
          </a:prstGeom>
        </p:spPr>
        <p:txBody>
          <a:bodyPr>
            <a:spAutoFit/>
          </a:bodyPr>
          <a:lstStyle/>
          <a:p>
            <a:pPr algn="just">
              <a:spcAft>
                <a:spcPts val="0"/>
              </a:spcAft>
            </a:pPr>
            <a:r>
              <a:rPr lang="ja-JP" altLang="en-US" b="1" kern="100">
                <a:latin typeface="+mn-ea"/>
                <a:cs typeface="Times New Roman" panose="02020603050405020304" pitchFamily="18" charset="0"/>
              </a:rPr>
              <a:t>基本的な技術の習得を</a:t>
            </a:r>
            <a:endParaRPr lang="en-US" altLang="ja-JP" b="1" kern="100">
              <a:latin typeface="+mn-ea"/>
              <a:cs typeface="Times New Roman" panose="02020603050405020304" pitchFamily="18" charset="0"/>
            </a:endParaRPr>
          </a:p>
          <a:p>
            <a:pPr algn="just">
              <a:spcAft>
                <a:spcPts val="0"/>
              </a:spcAft>
            </a:pPr>
            <a:r>
              <a:rPr lang="ja-JP" altLang="en-US" b="1" kern="100">
                <a:latin typeface="+mn-ea"/>
                <a:cs typeface="Times New Roman" panose="02020603050405020304" pitchFamily="18" charset="0"/>
              </a:rPr>
              <a:t>ゲーム形式の実戦練習で身につけましょう。</a:t>
            </a:r>
            <a:endParaRPr lang="ja-JP" altLang="ja-JP" b="1" kern="100">
              <a:latin typeface="+mn-ea"/>
              <a:cs typeface="Times New Roman" panose="02020603050405020304" pitchFamily="18" charset="0"/>
            </a:endParaRPr>
          </a:p>
        </p:txBody>
      </p:sp>
      <p:sp>
        <p:nvSpPr>
          <p:cNvPr id="25" name="テキスト ボックス 24"/>
          <p:cNvSpPr txBox="1"/>
          <p:nvPr/>
        </p:nvSpPr>
        <p:spPr>
          <a:xfrm>
            <a:off x="77903" y="414683"/>
            <a:ext cx="4394152" cy="475836"/>
          </a:xfrm>
          <a:prstGeom prst="rect">
            <a:avLst/>
          </a:prstGeom>
          <a:noFill/>
        </p:spPr>
        <p:txBody>
          <a:bodyPr wrap="none" rtlCol="0">
            <a:spAutoFit/>
          </a:bodyPr>
          <a:lstStyle/>
          <a:p>
            <a:r>
              <a:rPr lang="ja-JP" altLang="en-US" sz="2492" b="1">
                <a:latin typeface="Century Gothic" panose="020B0502020202020204" pitchFamily="34" charset="0"/>
              </a:rPr>
              <a:t>火</a:t>
            </a:r>
            <a:r>
              <a:rPr lang="ja-JP" altLang="en-US" sz="2000" b="1">
                <a:latin typeface="Century Gothic" panose="020B0502020202020204" pitchFamily="34" charset="0"/>
              </a:rPr>
              <a:t>曜日</a:t>
            </a:r>
            <a:r>
              <a:rPr lang="ja-JP" altLang="en-US" sz="2492" b="1">
                <a:latin typeface="Century Gothic" panose="020B0502020202020204" pitchFamily="34" charset="0"/>
              </a:rPr>
              <a:t> 定期教室</a:t>
            </a:r>
            <a:r>
              <a:rPr lang="ja-JP" altLang="en-US" sz="2492">
                <a:latin typeface="Century Gothic" panose="020B0502020202020204" pitchFamily="34" charset="0"/>
              </a:rPr>
              <a:t>　</a:t>
            </a:r>
            <a:r>
              <a:rPr lang="en-US" altLang="ja-JP" sz="2492">
                <a:latin typeface="Century Gothic" panose="020B0502020202020204" pitchFamily="34" charset="0"/>
              </a:rPr>
              <a:t>10:00-11:30</a:t>
            </a:r>
            <a:endParaRPr lang="ja-JP" altLang="en-US" sz="2492">
              <a:latin typeface="Century Gothic" panose="020B0502020202020204" pitchFamily="34" charset="0"/>
            </a:endParaRPr>
          </a:p>
        </p:txBody>
      </p:sp>
      <p:sp>
        <p:nvSpPr>
          <p:cNvPr id="35" name="テキスト ボックス 34"/>
          <p:cNvSpPr txBox="1"/>
          <p:nvPr/>
        </p:nvSpPr>
        <p:spPr>
          <a:xfrm>
            <a:off x="7234092" y="4447954"/>
            <a:ext cx="2589170" cy="2123658"/>
          </a:xfrm>
          <a:prstGeom prst="rect">
            <a:avLst/>
          </a:prstGeom>
          <a:noFill/>
        </p:spPr>
        <p:txBody>
          <a:bodyPr wrap="none" rtlCol="0">
            <a:spAutoFit/>
          </a:bodyPr>
          <a:lstStyle/>
          <a:p>
            <a:r>
              <a:rPr lang="ja-JP" altLang="en-US" sz="1400" b="1" u="sng">
                <a:latin typeface="Century Gothic" panose="020B0502020202020204" pitchFamily="34" charset="0"/>
              </a:rPr>
              <a:t>▷教室情報</a:t>
            </a:r>
            <a:endParaRPr lang="en-US" altLang="ja-JP" sz="1200">
              <a:latin typeface="Century Gothic" panose="020B0502020202020204" pitchFamily="34" charset="0"/>
            </a:endParaRPr>
          </a:p>
          <a:p>
            <a:r>
              <a:rPr lang="ja-JP" altLang="en-US" sz="1200">
                <a:latin typeface="Century Gothic" panose="020B0502020202020204" pitchFamily="34" charset="0"/>
              </a:rPr>
              <a:t>　</a:t>
            </a:r>
            <a:r>
              <a:rPr lang="ja-JP" altLang="en-US" sz="1400">
                <a:latin typeface="Century Gothic" panose="020B0502020202020204" pitchFamily="34" charset="0"/>
              </a:rPr>
              <a:t>会場　</a:t>
            </a:r>
            <a:r>
              <a:rPr lang="en-US" altLang="ja-JP" sz="1400">
                <a:latin typeface="Century Gothic" panose="020B0502020202020204" pitchFamily="34" charset="0"/>
              </a:rPr>
              <a:t>1F</a:t>
            </a:r>
            <a:r>
              <a:rPr lang="ja-JP" altLang="en-US" sz="1400">
                <a:latin typeface="Century Gothic" panose="020B0502020202020204" pitchFamily="34" charset="0"/>
              </a:rPr>
              <a:t> メインアリーナ</a:t>
            </a:r>
            <a:r>
              <a:rPr lang="en-US" altLang="ja-JP" sz="1400">
                <a:latin typeface="Century Gothic" panose="020B0502020202020204" pitchFamily="34" charset="0"/>
              </a:rPr>
              <a:t>A</a:t>
            </a:r>
          </a:p>
          <a:p>
            <a:r>
              <a:rPr lang="ja-JP" altLang="en-US" sz="1400">
                <a:latin typeface="Century Gothic" panose="020B0502020202020204" pitchFamily="34" charset="0"/>
              </a:rPr>
              <a:t>　定員　</a:t>
            </a:r>
            <a:r>
              <a:rPr lang="en-US" altLang="ja-JP" sz="1400">
                <a:latin typeface="Century Gothic" panose="020B0502020202020204" pitchFamily="34" charset="0"/>
              </a:rPr>
              <a:t>20</a:t>
            </a:r>
            <a:r>
              <a:rPr lang="ja-JP" altLang="en-US" sz="1400">
                <a:latin typeface="Century Gothic" panose="020B0502020202020204" pitchFamily="34" charset="0"/>
              </a:rPr>
              <a:t>名</a:t>
            </a:r>
            <a:endParaRPr lang="en-US" altLang="ja-JP" sz="1050">
              <a:latin typeface="Century Gothic" panose="020B0502020202020204" pitchFamily="34" charset="0"/>
            </a:endParaRPr>
          </a:p>
          <a:p>
            <a:r>
              <a:rPr lang="ja-JP" altLang="en-US" sz="1400">
                <a:latin typeface="Century Gothic" panose="020B0502020202020204" pitchFamily="34" charset="0"/>
              </a:rPr>
              <a:t>　対象　</a:t>
            </a:r>
            <a:r>
              <a:rPr lang="en-US" altLang="ja-JP" sz="1200">
                <a:latin typeface="Century Gothic" panose="020B0502020202020204" pitchFamily="34" charset="0"/>
              </a:rPr>
              <a:t>18</a:t>
            </a:r>
            <a:r>
              <a:rPr lang="ja-JP" altLang="en-US" sz="1200">
                <a:latin typeface="Century Gothic" panose="020B0502020202020204" pitchFamily="34" charset="0"/>
              </a:rPr>
              <a:t>歳以上の女性</a:t>
            </a:r>
            <a:endParaRPr lang="en-US" altLang="ja-JP" sz="1200">
              <a:latin typeface="Century Gothic" panose="020B0502020202020204" pitchFamily="34" charset="0"/>
            </a:endParaRPr>
          </a:p>
          <a:p>
            <a:r>
              <a:rPr lang="ja-JP" altLang="en-US" sz="1400">
                <a:latin typeface="Century Gothic" panose="020B0502020202020204" pitchFamily="34" charset="0"/>
              </a:rPr>
              <a:t>　講師　</a:t>
            </a:r>
            <a:r>
              <a:rPr lang="ja-JP" altLang="en-US" sz="1200">
                <a:latin typeface="Century Gothic" panose="020B0502020202020204" pitchFamily="34" charset="0"/>
              </a:rPr>
              <a:t>川名</a:t>
            </a:r>
            <a:r>
              <a:rPr lang="en-US" altLang="ja-JP" sz="1000">
                <a:latin typeface="Century Gothic" panose="020B0502020202020204" pitchFamily="34" charset="0"/>
              </a:rPr>
              <a:t>(</a:t>
            </a:r>
            <a:r>
              <a:rPr lang="ja-JP" altLang="en-US" sz="1000">
                <a:latin typeface="Century Gothic" panose="020B0502020202020204" pitchFamily="34" charset="0"/>
              </a:rPr>
              <a:t>湘南フットサルクラブ</a:t>
            </a:r>
            <a:r>
              <a:rPr lang="en-US" altLang="ja-JP" sz="1000">
                <a:latin typeface="Century Gothic" panose="020B0502020202020204" pitchFamily="34" charset="0"/>
              </a:rPr>
              <a:t>)</a:t>
            </a:r>
          </a:p>
          <a:p>
            <a:pPr algn="just">
              <a:spcAft>
                <a:spcPts val="0"/>
              </a:spcAft>
            </a:pPr>
            <a:r>
              <a:rPr lang="ja-JP" altLang="en-US" sz="1400" kern="100">
                <a:latin typeface="+mn-ea"/>
                <a:cs typeface="Times New Roman" panose="02020603050405020304" pitchFamily="18" charset="0"/>
              </a:rPr>
              <a:t>持ち物</a:t>
            </a:r>
            <a:r>
              <a:rPr lang="ja-JP" altLang="en-US" sz="1200" kern="100">
                <a:latin typeface="+mn-ea"/>
                <a:cs typeface="Times New Roman" panose="02020603050405020304" pitchFamily="18" charset="0"/>
              </a:rPr>
              <a:t>　フットサルシューズ</a:t>
            </a:r>
            <a:endParaRPr lang="en-US" altLang="ja-JP" sz="1200" kern="100">
              <a:latin typeface="+mn-ea"/>
              <a:cs typeface="Times New Roman" panose="02020603050405020304" pitchFamily="18" charset="0"/>
            </a:endParaRPr>
          </a:p>
          <a:p>
            <a:pPr algn="just">
              <a:spcAft>
                <a:spcPts val="0"/>
              </a:spcAft>
            </a:pPr>
            <a:r>
              <a:rPr lang="ja-JP" altLang="en-US" sz="1200" kern="100">
                <a:latin typeface="+mn-ea"/>
                <a:cs typeface="Times New Roman" panose="02020603050405020304" pitchFamily="18" charset="0"/>
              </a:rPr>
              <a:t>  　　　　</a:t>
            </a:r>
            <a:r>
              <a:rPr lang="ja-JP" altLang="ja-JP" sz="1200" kern="100">
                <a:latin typeface="+mn-ea"/>
                <a:cs typeface="Times New Roman" panose="02020603050405020304" pitchFamily="18" charset="0"/>
              </a:rPr>
              <a:t>運動できる服装</a:t>
            </a:r>
            <a:endParaRPr lang="en-US" altLang="ja-JP" sz="1200" kern="100">
              <a:latin typeface="+mn-ea"/>
              <a:cs typeface="Times New Roman" panose="02020603050405020304" pitchFamily="18" charset="0"/>
            </a:endParaRPr>
          </a:p>
          <a:p>
            <a:pPr algn="just">
              <a:spcAft>
                <a:spcPts val="0"/>
              </a:spcAft>
            </a:pPr>
            <a:r>
              <a:rPr lang="ja-JP" altLang="en-US" sz="1200" kern="100">
                <a:latin typeface="+mn-ea"/>
                <a:cs typeface="Times New Roman" panose="02020603050405020304" pitchFamily="18" charset="0"/>
              </a:rPr>
              <a:t>　　　　  </a:t>
            </a:r>
            <a:r>
              <a:rPr lang="ja-JP" altLang="ja-JP" sz="1200" kern="100">
                <a:latin typeface="+mn-ea"/>
                <a:cs typeface="Times New Roman" panose="02020603050405020304" pitchFamily="18" charset="0"/>
              </a:rPr>
              <a:t>飲み物・タオル</a:t>
            </a:r>
            <a:endParaRPr lang="en-US" altLang="ja-JP" sz="1200" kern="100">
              <a:latin typeface="+mn-ea"/>
              <a:cs typeface="Times New Roman" panose="02020603050405020304" pitchFamily="18" charset="0"/>
            </a:endParaRPr>
          </a:p>
          <a:p>
            <a:pPr algn="just">
              <a:spcAft>
                <a:spcPts val="0"/>
              </a:spcAft>
            </a:pPr>
            <a:r>
              <a:rPr lang="en-US" altLang="ja-JP" sz="1200" b="1" kern="100">
                <a:latin typeface="+mn-ea"/>
                <a:cs typeface="Times New Roman" panose="02020603050405020304" pitchFamily="18" charset="0"/>
              </a:rPr>
              <a:t>※</a:t>
            </a:r>
            <a:r>
              <a:rPr lang="en-US" altLang="ja-JP" sz="1200" b="1" kern="100">
                <a:latin typeface="Century Gothic" panose="020B0502020202020204" pitchFamily="34" charset="0"/>
                <a:cs typeface="Times New Roman" panose="02020603050405020304" pitchFamily="18" charset="0"/>
              </a:rPr>
              <a:t>9</a:t>
            </a:r>
            <a:r>
              <a:rPr lang="ja-JP" altLang="en-US" sz="1200" b="1" kern="100">
                <a:latin typeface="+mn-ea"/>
                <a:cs typeface="Times New Roman" panose="02020603050405020304" pitchFamily="18" charset="0"/>
              </a:rPr>
              <a:t>月以降の日程について</a:t>
            </a:r>
            <a:endParaRPr lang="en-US" altLang="ja-JP" sz="1200" b="1" kern="100">
              <a:latin typeface="+mn-ea"/>
              <a:cs typeface="Times New Roman" panose="02020603050405020304" pitchFamily="18" charset="0"/>
            </a:endParaRPr>
          </a:p>
          <a:p>
            <a:pPr algn="just">
              <a:spcAft>
                <a:spcPts val="0"/>
              </a:spcAft>
            </a:pPr>
            <a:r>
              <a:rPr lang="ja-JP" altLang="en-US" sz="1200" b="1" kern="100">
                <a:latin typeface="+mn-ea"/>
                <a:cs typeface="Times New Roman" panose="02020603050405020304" pitchFamily="18" charset="0"/>
              </a:rPr>
              <a:t>　休講変更する場合があります</a:t>
            </a:r>
            <a:endParaRPr lang="ja-JP" altLang="ja-JP" sz="1200" b="1" kern="100">
              <a:latin typeface="+mn-ea"/>
              <a:cs typeface="Times New Roman" panose="02020603050405020304" pitchFamily="18" charset="0"/>
            </a:endParaRPr>
          </a:p>
        </p:txBody>
      </p:sp>
      <p:sp>
        <p:nvSpPr>
          <p:cNvPr id="15" name="テキスト ボックス 14">
            <a:extLst>
              <a:ext uri="{FF2B5EF4-FFF2-40B4-BE49-F238E27FC236}">
                <a16:creationId xmlns:a16="http://schemas.microsoft.com/office/drawing/2014/main" id="{392C3C12-3DA6-6930-EBF5-A0C784C2D9A0}"/>
              </a:ext>
            </a:extLst>
          </p:cNvPr>
          <p:cNvSpPr txBox="1"/>
          <p:nvPr/>
        </p:nvSpPr>
        <p:spPr>
          <a:xfrm>
            <a:off x="4696513" y="176737"/>
            <a:ext cx="1728358" cy="307777"/>
          </a:xfrm>
          <a:prstGeom prst="rect">
            <a:avLst/>
          </a:prstGeom>
          <a:noFill/>
        </p:spPr>
        <p:txBody>
          <a:bodyPr wrap="none" rtlCol="0">
            <a:spAutoFit/>
          </a:bodyPr>
          <a:lstStyle/>
          <a:p>
            <a:r>
              <a:rPr kumimoji="1" lang="en-US" altLang="ja-JP" sz="1400" b="1">
                <a:latin typeface="Century Gothic" panose="020B0502020202020204" pitchFamily="34" charset="0"/>
              </a:rPr>
              <a:t>#</a:t>
            </a:r>
            <a:r>
              <a:rPr lang="ja-JP" altLang="en-US" sz="1400" b="1">
                <a:latin typeface="Century Gothic" panose="020B0502020202020204" pitchFamily="34" charset="0"/>
              </a:rPr>
              <a:t>運動を始めたい方</a:t>
            </a:r>
            <a:endParaRPr kumimoji="1" lang="ja-JP" altLang="en-US" sz="1400" b="1">
              <a:latin typeface="Century Gothic" panose="020B0502020202020204" pitchFamily="34" charset="0"/>
            </a:endParaRPr>
          </a:p>
        </p:txBody>
      </p:sp>
      <p:sp>
        <p:nvSpPr>
          <p:cNvPr id="16" name="テキスト ボックス 15">
            <a:extLst>
              <a:ext uri="{FF2B5EF4-FFF2-40B4-BE49-F238E27FC236}">
                <a16:creationId xmlns:a16="http://schemas.microsoft.com/office/drawing/2014/main" id="{255DF90B-2727-B90D-3629-72735AF7EDF1}"/>
              </a:ext>
            </a:extLst>
          </p:cNvPr>
          <p:cNvSpPr txBox="1"/>
          <p:nvPr/>
        </p:nvSpPr>
        <p:spPr>
          <a:xfrm>
            <a:off x="4696513" y="394698"/>
            <a:ext cx="1907895" cy="307777"/>
          </a:xfrm>
          <a:prstGeom prst="rect">
            <a:avLst/>
          </a:prstGeom>
          <a:noFill/>
        </p:spPr>
        <p:txBody>
          <a:bodyPr wrap="none" rtlCol="0">
            <a:spAutoFit/>
          </a:bodyPr>
          <a:lstStyle/>
          <a:p>
            <a:r>
              <a:rPr kumimoji="1" lang="en-US" altLang="ja-JP" sz="1400" b="1">
                <a:latin typeface="Century Gothic" panose="020B0502020202020204" pitchFamily="34" charset="0"/>
              </a:rPr>
              <a:t>#</a:t>
            </a:r>
            <a:r>
              <a:rPr kumimoji="1" lang="ja-JP" altLang="en-US" sz="1400" b="1">
                <a:latin typeface="Century Gothic" panose="020B0502020202020204" pitchFamily="34" charset="0"/>
              </a:rPr>
              <a:t>新しいことに挑戦！</a:t>
            </a:r>
          </a:p>
        </p:txBody>
      </p:sp>
      <p:sp>
        <p:nvSpPr>
          <p:cNvPr id="17" name="テキスト ボックス 16">
            <a:extLst>
              <a:ext uri="{FF2B5EF4-FFF2-40B4-BE49-F238E27FC236}">
                <a16:creationId xmlns:a16="http://schemas.microsoft.com/office/drawing/2014/main" id="{19FC2AA2-E311-17B8-7086-E2C3B4FCEAAF}"/>
              </a:ext>
            </a:extLst>
          </p:cNvPr>
          <p:cNvSpPr txBox="1"/>
          <p:nvPr/>
        </p:nvSpPr>
        <p:spPr>
          <a:xfrm>
            <a:off x="4696513" y="618937"/>
            <a:ext cx="1369286" cy="307777"/>
          </a:xfrm>
          <a:prstGeom prst="rect">
            <a:avLst/>
          </a:prstGeom>
          <a:noFill/>
        </p:spPr>
        <p:txBody>
          <a:bodyPr wrap="none" rtlCol="0">
            <a:spAutoFit/>
          </a:bodyPr>
          <a:lstStyle/>
          <a:p>
            <a:r>
              <a:rPr kumimoji="1" lang="en-US" altLang="ja-JP" sz="1400" b="1">
                <a:latin typeface="Century Gothic" panose="020B0502020202020204" pitchFamily="34" charset="0"/>
              </a:rPr>
              <a:t>#</a:t>
            </a:r>
            <a:r>
              <a:rPr kumimoji="1" lang="ja-JP" altLang="en-US" sz="1400" b="1">
                <a:latin typeface="Century Gothic" panose="020B0502020202020204" pitchFamily="34" charset="0"/>
              </a:rPr>
              <a:t>ダイエット</a:t>
            </a:r>
            <a:r>
              <a:rPr lang="ja-JP" altLang="en-US" sz="1400" b="1">
                <a:latin typeface="Century Gothic" panose="020B0502020202020204" pitchFamily="34" charset="0"/>
              </a:rPr>
              <a:t>に</a:t>
            </a:r>
            <a:endParaRPr kumimoji="1" lang="en-US" altLang="ja-JP" sz="1400" b="1">
              <a:latin typeface="Century Gothic" panose="020B0502020202020204" pitchFamily="34" charset="0"/>
            </a:endParaRPr>
          </a:p>
        </p:txBody>
      </p:sp>
      <p:pic>
        <p:nvPicPr>
          <p:cNvPr id="18" name="図 17">
            <a:extLst>
              <a:ext uri="{FF2B5EF4-FFF2-40B4-BE49-F238E27FC236}">
                <a16:creationId xmlns:a16="http://schemas.microsoft.com/office/drawing/2014/main" id="{6231B2EF-8967-8A57-A1EF-40918004A7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8649" y="288728"/>
            <a:ext cx="504000" cy="504000"/>
          </a:xfrm>
          <a:prstGeom prst="rect">
            <a:avLst/>
          </a:prstGeom>
        </p:spPr>
      </p:pic>
      <p:sp>
        <p:nvSpPr>
          <p:cNvPr id="19" name="テキスト ボックス 18">
            <a:extLst>
              <a:ext uri="{FF2B5EF4-FFF2-40B4-BE49-F238E27FC236}">
                <a16:creationId xmlns:a16="http://schemas.microsoft.com/office/drawing/2014/main" id="{67D7917B-A8C1-77A6-C301-A542B0148312}"/>
              </a:ext>
            </a:extLst>
          </p:cNvPr>
          <p:cNvSpPr txBox="1"/>
          <p:nvPr/>
        </p:nvSpPr>
        <p:spPr>
          <a:xfrm>
            <a:off x="8917867" y="723795"/>
            <a:ext cx="933269" cy="276999"/>
          </a:xfrm>
          <a:prstGeom prst="rect">
            <a:avLst/>
          </a:prstGeom>
          <a:noFill/>
        </p:spPr>
        <p:txBody>
          <a:bodyPr wrap="none" rtlCol="0">
            <a:spAutoFit/>
          </a:bodyPr>
          <a:lstStyle/>
          <a:p>
            <a:r>
              <a:rPr lang="en-US" altLang="ja-JP" sz="1200">
                <a:latin typeface="Century Gothic" panose="020B0502020202020204" pitchFamily="34" charset="0"/>
              </a:rPr>
              <a:t>Instagram</a:t>
            </a:r>
            <a:endParaRPr kumimoji="1" lang="ja-JP" altLang="en-US" sz="1200">
              <a:latin typeface="Century Gothic" panose="020B0502020202020204" pitchFamily="34" charset="0"/>
            </a:endParaRPr>
          </a:p>
        </p:txBody>
      </p:sp>
      <p:pic>
        <p:nvPicPr>
          <p:cNvPr id="20" name="図 19">
            <a:extLst>
              <a:ext uri="{FF2B5EF4-FFF2-40B4-BE49-F238E27FC236}">
                <a16:creationId xmlns:a16="http://schemas.microsoft.com/office/drawing/2014/main" id="{B489AC01-AC8D-63FB-9328-E2E85D67B7B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96310" y="277755"/>
            <a:ext cx="504000" cy="504000"/>
          </a:xfrm>
          <a:prstGeom prst="rect">
            <a:avLst/>
          </a:prstGeom>
        </p:spPr>
      </p:pic>
      <p:sp>
        <p:nvSpPr>
          <p:cNvPr id="24" name="テキスト ボックス 23">
            <a:extLst>
              <a:ext uri="{FF2B5EF4-FFF2-40B4-BE49-F238E27FC236}">
                <a16:creationId xmlns:a16="http://schemas.microsoft.com/office/drawing/2014/main" id="{2D5906DC-ACBD-B7FC-48BD-0491D414661D}"/>
              </a:ext>
            </a:extLst>
          </p:cNvPr>
          <p:cNvSpPr txBox="1"/>
          <p:nvPr/>
        </p:nvSpPr>
        <p:spPr>
          <a:xfrm>
            <a:off x="6875871" y="701493"/>
            <a:ext cx="381836" cy="276999"/>
          </a:xfrm>
          <a:prstGeom prst="rect">
            <a:avLst/>
          </a:prstGeom>
          <a:noFill/>
        </p:spPr>
        <p:txBody>
          <a:bodyPr wrap="none" rtlCol="0">
            <a:spAutoFit/>
          </a:bodyPr>
          <a:lstStyle/>
          <a:p>
            <a:r>
              <a:rPr lang="en-US" altLang="ja-JP" sz="1200">
                <a:latin typeface="Century Gothic" panose="020B0502020202020204" pitchFamily="34" charset="0"/>
              </a:rPr>
              <a:t>HP</a:t>
            </a:r>
            <a:endParaRPr kumimoji="1" lang="ja-JP" altLang="en-US" sz="1200">
              <a:latin typeface="Century Gothic" panose="020B0502020202020204" pitchFamily="34" charset="0"/>
            </a:endParaRPr>
          </a:p>
        </p:txBody>
      </p:sp>
      <p:pic>
        <p:nvPicPr>
          <p:cNvPr id="27" name="図 26">
            <a:extLst>
              <a:ext uri="{FF2B5EF4-FFF2-40B4-BE49-F238E27FC236}">
                <a16:creationId xmlns:a16="http://schemas.microsoft.com/office/drawing/2014/main" id="{1EA2A8DF-E2A3-1EDB-2E42-4B1B3F22123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025" t="8113" r="11106" b="-1"/>
          <a:stretch/>
        </p:blipFill>
        <p:spPr>
          <a:xfrm>
            <a:off x="9085920" y="282578"/>
            <a:ext cx="540000" cy="508167"/>
          </a:xfrm>
          <a:prstGeom prst="rect">
            <a:avLst/>
          </a:prstGeom>
        </p:spPr>
      </p:pic>
      <p:pic>
        <p:nvPicPr>
          <p:cNvPr id="28" name="図 27" descr="QR コード&#10;&#10;自動的に生成された説明">
            <a:extLst>
              <a:ext uri="{FF2B5EF4-FFF2-40B4-BE49-F238E27FC236}">
                <a16:creationId xmlns:a16="http://schemas.microsoft.com/office/drawing/2014/main" id="{33D689BA-5E49-7D51-BF29-8447A2E4759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524768" y="281525"/>
            <a:ext cx="509299" cy="509299"/>
          </a:xfrm>
          <a:prstGeom prst="rect">
            <a:avLst/>
          </a:prstGeom>
        </p:spPr>
      </p:pic>
      <p:sp>
        <p:nvSpPr>
          <p:cNvPr id="29" name="テキスト ボックス 28">
            <a:extLst>
              <a:ext uri="{FF2B5EF4-FFF2-40B4-BE49-F238E27FC236}">
                <a16:creationId xmlns:a16="http://schemas.microsoft.com/office/drawing/2014/main" id="{0A44FDE4-A2BB-DAA8-908B-3B3976FBA047}"/>
              </a:ext>
            </a:extLst>
          </p:cNvPr>
          <p:cNvSpPr txBox="1"/>
          <p:nvPr/>
        </p:nvSpPr>
        <p:spPr>
          <a:xfrm>
            <a:off x="7542316" y="716655"/>
            <a:ext cx="492863" cy="253916"/>
          </a:xfrm>
          <a:prstGeom prst="rect">
            <a:avLst/>
          </a:prstGeom>
          <a:noFill/>
        </p:spPr>
        <p:txBody>
          <a:bodyPr wrap="square" rtlCol="0">
            <a:spAutoFit/>
          </a:bodyPr>
          <a:lstStyle/>
          <a:p>
            <a:r>
              <a:rPr kumimoji="1" lang="en-US" altLang="ja-JP" sz="1050">
                <a:latin typeface="Century Gothic" panose="020B0502020202020204" pitchFamily="34" charset="0"/>
              </a:rPr>
              <a:t>LINE</a:t>
            </a:r>
            <a:endParaRPr kumimoji="1" lang="ja-JP" altLang="en-US" sz="1050">
              <a:latin typeface="Century Gothic" panose="020B0502020202020204" pitchFamily="34" charset="0"/>
            </a:endParaRPr>
          </a:p>
        </p:txBody>
      </p:sp>
      <p:sp>
        <p:nvSpPr>
          <p:cNvPr id="30" name="テキスト ボックス 29">
            <a:extLst>
              <a:ext uri="{FF2B5EF4-FFF2-40B4-BE49-F238E27FC236}">
                <a16:creationId xmlns:a16="http://schemas.microsoft.com/office/drawing/2014/main" id="{FFCBCF07-1B0E-8398-AE92-C355169643D2}"/>
              </a:ext>
            </a:extLst>
          </p:cNvPr>
          <p:cNvSpPr txBox="1"/>
          <p:nvPr/>
        </p:nvSpPr>
        <p:spPr>
          <a:xfrm>
            <a:off x="8392558" y="723795"/>
            <a:ext cx="277640" cy="276999"/>
          </a:xfrm>
          <a:prstGeom prst="rect">
            <a:avLst/>
          </a:prstGeom>
          <a:noFill/>
        </p:spPr>
        <p:txBody>
          <a:bodyPr wrap="none" rtlCol="0">
            <a:spAutoFit/>
          </a:bodyPr>
          <a:lstStyle/>
          <a:p>
            <a:r>
              <a:rPr lang="en-US" altLang="ja-JP" sz="1200">
                <a:latin typeface="Century Gothic" panose="020B0502020202020204" pitchFamily="34" charset="0"/>
              </a:rPr>
              <a:t>X</a:t>
            </a:r>
            <a:endParaRPr kumimoji="1" lang="ja-JP" altLang="en-US" sz="1200">
              <a:latin typeface="Century Gothic" panose="020B0502020202020204" pitchFamily="34" charset="0"/>
            </a:endParaRPr>
          </a:p>
        </p:txBody>
      </p:sp>
      <p:sp>
        <p:nvSpPr>
          <p:cNvPr id="31" name="テキスト ボックス 30">
            <a:extLst>
              <a:ext uri="{FF2B5EF4-FFF2-40B4-BE49-F238E27FC236}">
                <a16:creationId xmlns:a16="http://schemas.microsoft.com/office/drawing/2014/main" id="{17719E44-5798-7181-5818-518D45ADC0EC}"/>
              </a:ext>
            </a:extLst>
          </p:cNvPr>
          <p:cNvSpPr txBox="1"/>
          <p:nvPr/>
        </p:nvSpPr>
        <p:spPr>
          <a:xfrm>
            <a:off x="6725611" y="43987"/>
            <a:ext cx="2492990" cy="246221"/>
          </a:xfrm>
          <a:prstGeom prst="rect">
            <a:avLst/>
          </a:prstGeom>
          <a:noFill/>
        </p:spPr>
        <p:txBody>
          <a:bodyPr wrap="none" rtlCol="0">
            <a:spAutoFit/>
          </a:bodyPr>
          <a:lstStyle/>
          <a:p>
            <a:r>
              <a:rPr kumimoji="1" lang="ja-JP" altLang="en-US" sz="1000">
                <a:latin typeface="Century Gothic" panose="020B0502020202020204" pitchFamily="34" charset="0"/>
              </a:rPr>
              <a:t>▶寒川アリーナからのお知らせはこちら</a:t>
            </a:r>
          </a:p>
        </p:txBody>
      </p:sp>
      <p:sp>
        <p:nvSpPr>
          <p:cNvPr id="32" name="正方形/長方形 31">
            <a:extLst>
              <a:ext uri="{FF2B5EF4-FFF2-40B4-BE49-F238E27FC236}">
                <a16:creationId xmlns:a16="http://schemas.microsoft.com/office/drawing/2014/main" id="{AFDCFA74-FFCC-EB77-25A9-888AD86E99F7}"/>
              </a:ext>
            </a:extLst>
          </p:cNvPr>
          <p:cNvSpPr/>
          <p:nvPr/>
        </p:nvSpPr>
        <p:spPr>
          <a:xfrm>
            <a:off x="6725611" y="16466"/>
            <a:ext cx="3152349" cy="95410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F1F9285D-BAD3-274A-89C5-19E708CB0BE5}"/>
              </a:ext>
            </a:extLst>
          </p:cNvPr>
          <p:cNvSpPr txBox="1"/>
          <p:nvPr/>
        </p:nvSpPr>
        <p:spPr>
          <a:xfrm>
            <a:off x="4954693" y="6223624"/>
            <a:ext cx="1980029" cy="553998"/>
          </a:xfrm>
          <a:prstGeom prst="rect">
            <a:avLst/>
          </a:prstGeom>
          <a:noFill/>
        </p:spPr>
        <p:txBody>
          <a:bodyPr wrap="none" rtlCol="0">
            <a:spAutoFit/>
          </a:bodyPr>
          <a:lstStyle/>
          <a:p>
            <a:r>
              <a:rPr lang="ja-JP" altLang="en-US" sz="1000">
                <a:latin typeface="Century Gothic" panose="020B0502020202020204" pitchFamily="34" charset="0"/>
              </a:rPr>
              <a:t>▶お問合せ・お申込みはこちら</a:t>
            </a:r>
            <a:endParaRPr lang="en-US" altLang="ja-JP" sz="1000">
              <a:latin typeface="Century Gothic" panose="020B0502020202020204" pitchFamily="34" charset="0"/>
            </a:endParaRPr>
          </a:p>
          <a:p>
            <a:r>
              <a:rPr lang="ja-JP" altLang="en-US" sz="1000">
                <a:latin typeface="Century Gothic" panose="020B0502020202020204" pitchFamily="34" charset="0"/>
              </a:rPr>
              <a:t>シンコースポーツ寒川アリーナ</a:t>
            </a:r>
            <a:endParaRPr lang="en-US" altLang="ja-JP" sz="1000">
              <a:latin typeface="Century Gothic" panose="020B0502020202020204" pitchFamily="34" charset="0"/>
            </a:endParaRPr>
          </a:p>
          <a:p>
            <a:pPr algn="ctr"/>
            <a:r>
              <a:rPr lang="en-US" altLang="ja-JP" sz="1000">
                <a:latin typeface="Century Gothic" panose="020B0502020202020204" pitchFamily="34" charset="0"/>
              </a:rPr>
              <a:t>Tel.0467-75-1005</a:t>
            </a:r>
            <a:endParaRPr lang="ja-JP" altLang="en-US" sz="1000">
              <a:latin typeface="Century Gothic" panose="020B0502020202020204" pitchFamily="34" charset="0"/>
            </a:endParaRPr>
          </a:p>
        </p:txBody>
      </p:sp>
      <p:sp>
        <p:nvSpPr>
          <p:cNvPr id="34" name="正方形/長方形 33">
            <a:extLst>
              <a:ext uri="{FF2B5EF4-FFF2-40B4-BE49-F238E27FC236}">
                <a16:creationId xmlns:a16="http://schemas.microsoft.com/office/drawing/2014/main" id="{FDBEE16E-A96A-424A-3A77-3E63F7D5B12F}"/>
              </a:ext>
            </a:extLst>
          </p:cNvPr>
          <p:cNvSpPr/>
          <p:nvPr/>
        </p:nvSpPr>
        <p:spPr>
          <a:xfrm>
            <a:off x="4930576" y="6196757"/>
            <a:ext cx="2032140" cy="59821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7C57EE41-C42C-D89C-3BDB-7B4DB8BC6BB0}"/>
              </a:ext>
            </a:extLst>
          </p:cNvPr>
          <p:cNvSpPr txBox="1"/>
          <p:nvPr/>
        </p:nvSpPr>
        <p:spPr>
          <a:xfrm>
            <a:off x="4771673" y="2105045"/>
            <a:ext cx="4947385" cy="3978012"/>
          </a:xfrm>
          <a:prstGeom prst="rect">
            <a:avLst/>
          </a:prstGeom>
          <a:noFill/>
        </p:spPr>
        <p:txBody>
          <a:bodyPr wrap="square" rtlCol="0">
            <a:spAutoFit/>
          </a:bodyPr>
          <a:lstStyle/>
          <a:p>
            <a:r>
              <a:rPr lang="ja-JP" altLang="en-US" sz="1400" b="1">
                <a:latin typeface="Century Gothic" panose="020B0502020202020204" pitchFamily="34" charset="0"/>
              </a:rPr>
              <a:t>▷お申込み方法　</a:t>
            </a:r>
            <a:r>
              <a:rPr lang="en-US" altLang="ja-JP" sz="1400" b="1">
                <a:latin typeface="Century Gothic" panose="020B0502020202020204" pitchFamily="34" charset="0"/>
              </a:rPr>
              <a:t>(</a:t>
            </a:r>
            <a:r>
              <a:rPr lang="ja-JP" altLang="en-US" sz="1400" b="1">
                <a:latin typeface="Century Gothic" panose="020B0502020202020204" pitchFamily="34" charset="0"/>
              </a:rPr>
              <a:t>新規・継続</a:t>
            </a:r>
            <a:r>
              <a:rPr lang="en-US" altLang="ja-JP" sz="1400" b="1">
                <a:latin typeface="Century Gothic" panose="020B0502020202020204" pitchFamily="34" charset="0"/>
              </a:rPr>
              <a:t>)</a:t>
            </a:r>
          </a:p>
          <a:p>
            <a:r>
              <a:rPr lang="ja-JP" altLang="en-US" sz="1050">
                <a:latin typeface="Century Gothic" panose="020B0502020202020204" pitchFamily="34" charset="0"/>
              </a:rPr>
              <a:t>・</a:t>
            </a:r>
            <a:r>
              <a:rPr lang="en-US" altLang="ja-JP" sz="1050">
                <a:latin typeface="Century Gothic" panose="020B0502020202020204" pitchFamily="34" charset="0"/>
              </a:rPr>
              <a:t>1F</a:t>
            </a:r>
            <a:r>
              <a:rPr lang="ja-JP" altLang="en-US" sz="1050">
                <a:latin typeface="Century Gothic" panose="020B0502020202020204" pitchFamily="34" charset="0"/>
              </a:rPr>
              <a:t>受付またはお電話でお申込みください。</a:t>
            </a:r>
            <a:endParaRPr lang="en-US" altLang="ja-JP" sz="1050">
              <a:latin typeface="Century Gothic" panose="020B0502020202020204" pitchFamily="34" charset="0"/>
            </a:endParaRPr>
          </a:p>
          <a:p>
            <a:r>
              <a:rPr lang="ja-JP" altLang="en-US" sz="1050">
                <a:latin typeface="Century Gothic" panose="020B0502020202020204" pitchFamily="34" charset="0"/>
              </a:rPr>
              <a:t>・レッスンメンバーズ登録が必要です。</a:t>
            </a:r>
            <a:r>
              <a:rPr lang="en-US" altLang="ja-JP" sz="1050">
                <a:latin typeface="Century Gothic" panose="020B0502020202020204" pitchFamily="34" charset="0"/>
              </a:rPr>
              <a:t>※</a:t>
            </a:r>
            <a:r>
              <a:rPr lang="ja-JP" altLang="en-US" sz="1050">
                <a:latin typeface="Century Gothic" panose="020B0502020202020204" pitchFamily="34" charset="0"/>
              </a:rPr>
              <a:t>登録無料</a:t>
            </a:r>
            <a:endParaRPr lang="en-US" altLang="ja-JP" sz="1050">
              <a:latin typeface="Century Gothic" panose="020B0502020202020204" pitchFamily="34" charset="0"/>
            </a:endParaRPr>
          </a:p>
          <a:p>
            <a:r>
              <a:rPr lang="ja-JP" altLang="en-US" sz="1050">
                <a:latin typeface="Century Gothic" panose="020B0502020202020204" pitchFamily="34" charset="0"/>
              </a:rPr>
              <a:t>・継続する場合は出席名簿の</a:t>
            </a:r>
            <a:r>
              <a:rPr lang="en-US" altLang="ja-JP" sz="1050">
                <a:latin typeface="Century Gothic" panose="020B0502020202020204" pitchFamily="34" charset="0"/>
              </a:rPr>
              <a:t>1</a:t>
            </a:r>
            <a:r>
              <a:rPr lang="ja-JP" altLang="en-US" sz="1050">
                <a:latin typeface="Century Gothic" panose="020B0502020202020204" pitchFamily="34" charset="0"/>
              </a:rPr>
              <a:t>番右の</a:t>
            </a:r>
            <a:r>
              <a:rPr lang="ja-JP" altLang="en-US" sz="1050" b="1">
                <a:latin typeface="Century Gothic" panose="020B0502020202020204" pitchFamily="34" charset="0"/>
              </a:rPr>
              <a:t>継続希望欄に○印</a:t>
            </a:r>
            <a:r>
              <a:rPr lang="ja-JP" altLang="en-US" sz="1050">
                <a:latin typeface="Century Gothic" panose="020B0502020202020204" pitchFamily="34" charset="0"/>
              </a:rPr>
              <a:t>をつけてください。</a:t>
            </a:r>
            <a:endParaRPr lang="en-US" altLang="ja-JP" sz="1050">
              <a:latin typeface="Century Gothic" panose="020B0502020202020204" pitchFamily="34" charset="0"/>
            </a:endParaRPr>
          </a:p>
          <a:p>
            <a:r>
              <a:rPr lang="ja-JP" altLang="en-US" sz="1050">
                <a:latin typeface="Century Gothic" panose="020B0502020202020204" pitchFamily="34" charset="0"/>
              </a:rPr>
              <a:t>・</a:t>
            </a:r>
            <a:r>
              <a:rPr lang="ja-JP" altLang="en-US" sz="1050" b="1">
                <a:latin typeface="Century Gothic" panose="020B0502020202020204" pitchFamily="34" charset="0"/>
              </a:rPr>
              <a:t>退会する場合は</a:t>
            </a:r>
            <a:r>
              <a:rPr lang="en-US" altLang="ja-JP" sz="1050" b="1">
                <a:latin typeface="Century Gothic" panose="020B0502020202020204" pitchFamily="34" charset="0"/>
              </a:rPr>
              <a:t>×</a:t>
            </a:r>
            <a:r>
              <a:rPr lang="ja-JP" altLang="en-US" sz="1050" b="1">
                <a:latin typeface="Century Gothic" panose="020B0502020202020204" pitchFamily="34" charset="0"/>
              </a:rPr>
              <a:t>印</a:t>
            </a:r>
            <a:r>
              <a:rPr lang="ja-JP" altLang="en-US" sz="1050">
                <a:latin typeface="Century Gothic" panose="020B0502020202020204" pitchFamily="34" charset="0"/>
              </a:rPr>
              <a:t>をつけてください。</a:t>
            </a:r>
            <a:endParaRPr lang="en-US" altLang="ja-JP" sz="1050">
              <a:latin typeface="Century Gothic" panose="020B0502020202020204" pitchFamily="34" charset="0"/>
            </a:endParaRPr>
          </a:p>
          <a:p>
            <a:r>
              <a:rPr lang="ja-JP" altLang="en-US" sz="1050">
                <a:latin typeface="Century Gothic" panose="020B0502020202020204" pitchFamily="34" charset="0"/>
              </a:rPr>
              <a:t>・</a:t>
            </a:r>
            <a:r>
              <a:rPr lang="ja-JP" altLang="en-US" sz="1050" b="1">
                <a:latin typeface="Century Gothic" panose="020B0502020202020204" pitchFamily="34" charset="0"/>
              </a:rPr>
              <a:t>出席確認名簿への記入を忘れないようご協力をお願いいたします</a:t>
            </a:r>
            <a:r>
              <a:rPr lang="ja-JP" altLang="en-US" sz="1050">
                <a:latin typeface="Century Gothic" panose="020B0502020202020204" pitchFamily="34" charset="0"/>
              </a:rPr>
              <a:t>。</a:t>
            </a:r>
            <a:endParaRPr lang="en-US" altLang="ja-JP" sz="1050">
              <a:latin typeface="Century Gothic" panose="020B0502020202020204" pitchFamily="34" charset="0"/>
            </a:endParaRPr>
          </a:p>
          <a:p>
            <a:endParaRPr lang="en-US" altLang="ja-JP" sz="1050">
              <a:latin typeface="Century Gothic" panose="020B0502020202020204" pitchFamily="34" charset="0"/>
            </a:endParaRPr>
          </a:p>
          <a:p>
            <a:r>
              <a:rPr lang="ja-JP" altLang="en-US" sz="1400" b="1">
                <a:latin typeface="Century Gothic" panose="020B0502020202020204" pitchFamily="34" charset="0"/>
              </a:rPr>
              <a:t>▷開催について</a:t>
            </a:r>
            <a:endParaRPr lang="en-US" altLang="ja-JP" sz="1400" b="1">
              <a:latin typeface="Century Gothic" panose="020B0502020202020204" pitchFamily="34" charset="0"/>
            </a:endParaRPr>
          </a:p>
          <a:p>
            <a:r>
              <a:rPr lang="ja-JP" altLang="en-US" sz="1100">
                <a:latin typeface="Century Gothic" panose="020B0502020202020204" pitchFamily="34" charset="0"/>
              </a:rPr>
              <a:t>・日程は変更する場合があります。最新の情報をご確認ください。</a:t>
            </a:r>
            <a:endParaRPr lang="en-US" altLang="ja-JP" sz="1100">
              <a:latin typeface="Century Gothic" panose="020B0502020202020204" pitchFamily="34" charset="0"/>
            </a:endParaRPr>
          </a:p>
          <a:p>
            <a:r>
              <a:rPr lang="ja-JP" altLang="en-US" sz="1050">
                <a:latin typeface="Century Gothic" panose="020B0502020202020204" pitchFamily="34" charset="0"/>
              </a:rPr>
              <a:t>・施設や講師都合による代行、休講の場合は</a:t>
            </a:r>
            <a:r>
              <a:rPr lang="en-US" altLang="ja-JP" sz="1050">
                <a:latin typeface="Century Gothic" panose="020B0502020202020204" pitchFamily="34" charset="0"/>
              </a:rPr>
              <a:t>HP</a:t>
            </a:r>
            <a:r>
              <a:rPr lang="ja-JP" altLang="en-US" sz="1050">
                <a:latin typeface="Century Gothic" panose="020B0502020202020204" pitchFamily="34" charset="0"/>
              </a:rPr>
              <a:t>や</a:t>
            </a:r>
            <a:r>
              <a:rPr lang="en-US" altLang="ja-JP" sz="1050">
                <a:latin typeface="Century Gothic" panose="020B0502020202020204" pitchFamily="34" charset="0"/>
              </a:rPr>
              <a:t>SNS</a:t>
            </a:r>
            <a:r>
              <a:rPr lang="ja-JP" altLang="en-US" sz="1050">
                <a:latin typeface="Century Gothic" panose="020B0502020202020204" pitchFamily="34" charset="0"/>
              </a:rPr>
              <a:t>でお知らせします。</a:t>
            </a:r>
            <a:endParaRPr lang="en-US" altLang="ja-JP" sz="1050">
              <a:latin typeface="Century Gothic" panose="020B0502020202020204" pitchFamily="34" charset="0"/>
            </a:endParaRPr>
          </a:p>
          <a:p>
            <a:r>
              <a:rPr lang="ja-JP" altLang="en-US" sz="1050">
                <a:latin typeface="Century Gothic" panose="020B0502020202020204" pitchFamily="34" charset="0"/>
              </a:rPr>
              <a:t>・期中に休講があった場合は</a:t>
            </a:r>
            <a:r>
              <a:rPr lang="ja-JP" altLang="en-US" sz="1050" b="1">
                <a:latin typeface="Century Gothic" panose="020B0502020202020204" pitchFamily="34" charset="0"/>
              </a:rPr>
              <a:t>翌期初日に振替</a:t>
            </a:r>
            <a:r>
              <a:rPr lang="ja-JP" altLang="en-US" sz="1050">
                <a:latin typeface="Century Gothic" panose="020B0502020202020204" pitchFamily="34" charset="0"/>
              </a:rPr>
              <a:t>を基本とします。</a:t>
            </a:r>
            <a:endParaRPr lang="en-US" altLang="ja-JP" sz="1050">
              <a:latin typeface="Century Gothic" panose="020B0502020202020204" pitchFamily="34" charset="0"/>
            </a:endParaRPr>
          </a:p>
          <a:p>
            <a:r>
              <a:rPr lang="en-US" altLang="ja-JP" sz="1050">
                <a:latin typeface="Century Gothic" panose="020B0502020202020204" pitchFamily="34" charset="0"/>
              </a:rPr>
              <a:t>※</a:t>
            </a:r>
            <a:r>
              <a:rPr lang="ja-JP" altLang="en-US" sz="1050">
                <a:latin typeface="Century Gothic" panose="020B0502020202020204" pitchFamily="34" charset="0"/>
              </a:rPr>
              <a:t>閲覧環境のない方は、お手数ですが体育館までお電話くださいますようお願いいたします。</a:t>
            </a:r>
            <a:endParaRPr lang="en-US" altLang="ja-JP" sz="1050">
              <a:latin typeface="Century Gothic" panose="020B0502020202020204" pitchFamily="34" charset="0"/>
            </a:endParaRPr>
          </a:p>
          <a:p>
            <a:endParaRPr lang="en-US" altLang="ja-JP" sz="1050" b="1">
              <a:latin typeface="Century Gothic" panose="020B0502020202020204" pitchFamily="34" charset="0"/>
            </a:endParaRPr>
          </a:p>
          <a:p>
            <a:r>
              <a:rPr lang="ja-JP" altLang="en-US" sz="1400" b="1">
                <a:latin typeface="Century Gothic" panose="020B0502020202020204" pitchFamily="34" charset="0"/>
              </a:rPr>
              <a:t>▷参加費について</a:t>
            </a:r>
            <a:endParaRPr lang="en-US" altLang="ja-JP" sz="1400" b="1">
              <a:latin typeface="Century Gothic" panose="020B0502020202020204" pitchFamily="34" charset="0"/>
            </a:endParaRPr>
          </a:p>
          <a:p>
            <a:r>
              <a:rPr lang="ja-JP" altLang="en-US" sz="1050">
                <a:latin typeface="Century Gothic" panose="020B0502020202020204" pitchFamily="34" charset="0"/>
              </a:rPr>
              <a:t>・</a:t>
            </a:r>
            <a:r>
              <a:rPr lang="en-US" altLang="ja-JP" sz="1050">
                <a:latin typeface="Century Gothic" panose="020B0502020202020204" pitchFamily="34" charset="0"/>
              </a:rPr>
              <a:t>1F</a:t>
            </a:r>
            <a:r>
              <a:rPr lang="ja-JP" altLang="en-US" sz="1050">
                <a:latin typeface="Century Gothic" panose="020B0502020202020204" pitchFamily="34" charset="0"/>
              </a:rPr>
              <a:t>受付にて</a:t>
            </a:r>
            <a:r>
              <a:rPr lang="ja-JP" altLang="en-US" sz="1050" b="1">
                <a:latin typeface="Century Gothic" panose="020B0502020202020204" pitchFamily="34" charset="0"/>
              </a:rPr>
              <a:t>現金</a:t>
            </a:r>
            <a:r>
              <a:rPr lang="ja-JP" altLang="en-US" sz="1050">
                <a:latin typeface="Century Gothic" panose="020B0502020202020204" pitchFamily="34" charset="0"/>
              </a:rPr>
              <a:t>支払いのみ可能です。</a:t>
            </a:r>
            <a:endParaRPr lang="en-US" altLang="ja-JP" sz="1050">
              <a:latin typeface="Century Gothic" panose="020B0502020202020204" pitchFamily="34" charset="0"/>
            </a:endParaRPr>
          </a:p>
          <a:p>
            <a:r>
              <a:rPr lang="ja-JP" altLang="en-US" sz="1050">
                <a:latin typeface="Century Gothic" panose="020B0502020202020204" pitchFamily="34" charset="0"/>
              </a:rPr>
              <a:t>・</a:t>
            </a:r>
            <a:r>
              <a:rPr lang="ja-JP" altLang="en-US" sz="1050" b="1">
                <a:latin typeface="Century Gothic" panose="020B0502020202020204" pitchFamily="34" charset="0"/>
              </a:rPr>
              <a:t>各月初回参加日にお支払い</a:t>
            </a:r>
            <a:r>
              <a:rPr lang="ja-JP" altLang="en-US" sz="1050">
                <a:latin typeface="Century Gothic" panose="020B0502020202020204" pitchFamily="34" charset="0"/>
              </a:rPr>
              <a:t>ください。</a:t>
            </a:r>
            <a:endParaRPr lang="en-US" altLang="ja-JP" sz="1050">
              <a:latin typeface="Century Gothic" panose="020B0502020202020204" pitchFamily="34" charset="0"/>
            </a:endParaRPr>
          </a:p>
          <a:p>
            <a:r>
              <a:rPr lang="ja-JP" altLang="en-US" sz="1050">
                <a:latin typeface="Century Gothic" panose="020B0502020202020204" pitchFamily="34" charset="0"/>
              </a:rPr>
              <a:t>・すべて保険料込みの価格です。</a:t>
            </a:r>
            <a:endParaRPr lang="en-US" altLang="ja-JP" sz="1050">
              <a:latin typeface="Century Gothic" panose="020B0502020202020204" pitchFamily="34" charset="0"/>
            </a:endParaRPr>
          </a:p>
          <a:p>
            <a:r>
              <a:rPr lang="ja-JP" altLang="en-US" sz="1050">
                <a:latin typeface="Century Gothic" panose="020B0502020202020204" pitchFamily="34" charset="0"/>
              </a:rPr>
              <a:t>・お客様都合による返金はできません。</a:t>
            </a:r>
            <a:endParaRPr lang="en-US" altLang="ja-JP" sz="1050">
              <a:latin typeface="Century Gothic" panose="020B0502020202020204" pitchFamily="34" charset="0"/>
            </a:endParaRPr>
          </a:p>
          <a:p>
            <a:r>
              <a:rPr lang="ja-JP" altLang="en-US" sz="1050">
                <a:latin typeface="Century Gothic" panose="020B0502020202020204" pitchFamily="34" charset="0"/>
              </a:rPr>
              <a:t>・</a:t>
            </a:r>
            <a:r>
              <a:rPr lang="ja-JP" altLang="en-US" sz="1050" b="1">
                <a:latin typeface="Century Gothic" panose="020B0502020202020204" pitchFamily="34" charset="0"/>
              </a:rPr>
              <a:t>定期払いの方が優先となります。</a:t>
            </a:r>
            <a:endParaRPr lang="en-US" altLang="ja-JP" sz="1050" b="1">
              <a:latin typeface="Century Gothic" panose="020B0502020202020204" pitchFamily="34" charset="0"/>
            </a:endParaRPr>
          </a:p>
          <a:p>
            <a:r>
              <a:rPr kumimoji="1" lang="ja-JP" altLang="en-US" sz="1050" b="1">
                <a:latin typeface="Century Gothic" panose="020B0502020202020204" pitchFamily="34" charset="0"/>
              </a:rPr>
              <a:t>　</a:t>
            </a:r>
            <a:r>
              <a:rPr kumimoji="1" lang="en-US" altLang="ja-JP" sz="1050" b="1">
                <a:latin typeface="Century Gothic" panose="020B0502020202020204" pitchFamily="34" charset="0"/>
              </a:rPr>
              <a:t>1</a:t>
            </a:r>
            <a:r>
              <a:rPr kumimoji="1" lang="ja-JP" altLang="en-US" sz="1050" b="1">
                <a:latin typeface="Century Gothic" panose="020B0502020202020204" pitchFamily="34" charset="0"/>
              </a:rPr>
              <a:t>回参加の方は開催日毎の先着と</a:t>
            </a:r>
            <a:endParaRPr kumimoji="1" lang="en-US" altLang="ja-JP" sz="1050" b="1">
              <a:latin typeface="Century Gothic" panose="020B0502020202020204" pitchFamily="34" charset="0"/>
            </a:endParaRPr>
          </a:p>
          <a:p>
            <a:r>
              <a:rPr lang="ja-JP" altLang="en-US" sz="1050" b="1">
                <a:latin typeface="Century Gothic" panose="020B0502020202020204" pitchFamily="34" charset="0"/>
              </a:rPr>
              <a:t>　</a:t>
            </a:r>
            <a:r>
              <a:rPr kumimoji="1" lang="ja-JP" altLang="en-US" sz="1050" b="1">
                <a:latin typeface="Century Gothic" panose="020B0502020202020204" pitchFamily="34" charset="0"/>
              </a:rPr>
              <a:t>させていただき定員に達し次第</a:t>
            </a:r>
            <a:endParaRPr kumimoji="1" lang="en-US" altLang="ja-JP" sz="1050" b="1">
              <a:latin typeface="Century Gothic" panose="020B0502020202020204" pitchFamily="34" charset="0"/>
            </a:endParaRPr>
          </a:p>
          <a:p>
            <a:r>
              <a:rPr lang="ja-JP" altLang="en-US" sz="1050" b="1">
                <a:latin typeface="Century Gothic" panose="020B0502020202020204" pitchFamily="34" charset="0"/>
              </a:rPr>
              <a:t>　</a:t>
            </a:r>
            <a:r>
              <a:rPr kumimoji="1" lang="ja-JP" altLang="en-US" sz="1050" b="1">
                <a:latin typeface="Century Gothic" panose="020B0502020202020204" pitchFamily="34" charset="0"/>
              </a:rPr>
              <a:t>締め切ります。</a:t>
            </a:r>
            <a:endParaRPr lang="en-US" altLang="ja-JP" sz="1050">
              <a:latin typeface="Century Gothic" panose="020B0502020202020204" pitchFamily="34" charset="0"/>
            </a:endParaRPr>
          </a:p>
        </p:txBody>
      </p:sp>
      <p:cxnSp>
        <p:nvCxnSpPr>
          <p:cNvPr id="38" name="直線コネクタ 37">
            <a:extLst>
              <a:ext uri="{FF2B5EF4-FFF2-40B4-BE49-F238E27FC236}">
                <a16:creationId xmlns:a16="http://schemas.microsoft.com/office/drawing/2014/main" id="{F7A327A6-7196-4E4E-7D63-5BCC8EB227A3}"/>
              </a:ext>
            </a:extLst>
          </p:cNvPr>
          <p:cNvCxnSpPr/>
          <p:nvPr/>
        </p:nvCxnSpPr>
        <p:spPr>
          <a:xfrm>
            <a:off x="4850223" y="2331757"/>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64D63831-7E7B-B73B-D3A6-E5389494D416}"/>
              </a:ext>
            </a:extLst>
          </p:cNvPr>
          <p:cNvCxnSpPr/>
          <p:nvPr/>
        </p:nvCxnSpPr>
        <p:spPr>
          <a:xfrm>
            <a:off x="4858094" y="3519854"/>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BD778ACA-C4CE-61E2-1795-015634C3131D}"/>
              </a:ext>
            </a:extLst>
          </p:cNvPr>
          <p:cNvCxnSpPr/>
          <p:nvPr/>
        </p:nvCxnSpPr>
        <p:spPr>
          <a:xfrm>
            <a:off x="4858094" y="4686182"/>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 name="表 1">
            <a:extLst>
              <a:ext uri="{FF2B5EF4-FFF2-40B4-BE49-F238E27FC236}">
                <a16:creationId xmlns:a16="http://schemas.microsoft.com/office/drawing/2014/main" id="{C8381ED5-0634-2CE5-FAB6-E4C08E4454D8}"/>
              </a:ext>
            </a:extLst>
          </p:cNvPr>
          <p:cNvGraphicFramePr>
            <a:graphicFrameLocks noGrp="1"/>
          </p:cNvGraphicFramePr>
          <p:nvPr>
            <p:extLst>
              <p:ext uri="{D42A27DB-BD31-4B8C-83A1-F6EECF244321}">
                <p14:modId xmlns:p14="http://schemas.microsoft.com/office/powerpoint/2010/main" val="4156824966"/>
              </p:ext>
            </p:extLst>
          </p:nvPr>
        </p:nvGraphicFramePr>
        <p:xfrm>
          <a:off x="157250" y="1952506"/>
          <a:ext cx="4562235" cy="4825116"/>
        </p:xfrm>
        <a:graphic>
          <a:graphicData uri="http://schemas.openxmlformats.org/drawingml/2006/table">
            <a:tbl>
              <a:tblPr>
                <a:tableStyleId>{5C22544A-7EE6-4342-B048-85BDC9FD1C3A}</a:tableStyleId>
              </a:tblPr>
              <a:tblGrid>
                <a:gridCol w="825191">
                  <a:extLst>
                    <a:ext uri="{9D8B030D-6E8A-4147-A177-3AD203B41FA5}">
                      <a16:colId xmlns:a16="http://schemas.microsoft.com/office/drawing/2014/main" val="3760274589"/>
                    </a:ext>
                  </a:extLst>
                </a:gridCol>
                <a:gridCol w="934261">
                  <a:extLst>
                    <a:ext uri="{9D8B030D-6E8A-4147-A177-3AD203B41FA5}">
                      <a16:colId xmlns:a16="http://schemas.microsoft.com/office/drawing/2014/main" val="3908451718"/>
                    </a:ext>
                  </a:extLst>
                </a:gridCol>
                <a:gridCol w="934261">
                  <a:extLst>
                    <a:ext uri="{9D8B030D-6E8A-4147-A177-3AD203B41FA5}">
                      <a16:colId xmlns:a16="http://schemas.microsoft.com/office/drawing/2014/main" val="4268727486"/>
                    </a:ext>
                  </a:extLst>
                </a:gridCol>
                <a:gridCol w="934261">
                  <a:extLst>
                    <a:ext uri="{9D8B030D-6E8A-4147-A177-3AD203B41FA5}">
                      <a16:colId xmlns:a16="http://schemas.microsoft.com/office/drawing/2014/main" val="102979455"/>
                    </a:ext>
                  </a:extLst>
                </a:gridCol>
                <a:gridCol w="934261">
                  <a:extLst>
                    <a:ext uri="{9D8B030D-6E8A-4147-A177-3AD203B41FA5}">
                      <a16:colId xmlns:a16="http://schemas.microsoft.com/office/drawing/2014/main" val="3794878225"/>
                    </a:ext>
                  </a:extLst>
                </a:gridCol>
              </a:tblGrid>
              <a:tr h="253666">
                <a:tc>
                  <a:txBody>
                    <a:bodyPr/>
                    <a:lstStyle/>
                    <a:p>
                      <a:pPr algn="ctr"/>
                      <a:r>
                        <a:rPr kumimoji="1" lang="ja-JP" altLang="en-US" sz="1600">
                          <a:latin typeface="Century Gothic" panose="020B0502020202020204" pitchFamily="34" charset="0"/>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pPr algn="ctr"/>
                      <a:r>
                        <a:rPr kumimoji="1" lang="ja-JP" altLang="en-US" sz="1600">
                          <a:latin typeface="Century Gothic" panose="020B0502020202020204" pitchFamily="34" charset="0"/>
                        </a:rPr>
                        <a:t>開催日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453795242"/>
                  </a:ext>
                </a:extLst>
              </a:tr>
              <a:tr h="374153">
                <a:tc>
                  <a:txBody>
                    <a:bodyPr/>
                    <a:lstStyle/>
                    <a:p>
                      <a:pPr algn="ctr"/>
                      <a:r>
                        <a:rPr kumimoji="1" lang="en-US" altLang="ja-JP" sz="1600" b="1">
                          <a:latin typeface="Century Gothic" panose="020B050202020202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4/7</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4/21</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4/28</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2646799734"/>
                  </a:ext>
                </a:extLst>
              </a:tr>
              <a:tr h="374153">
                <a:tc>
                  <a:txBody>
                    <a:bodyPr/>
                    <a:lstStyle/>
                    <a:p>
                      <a:pPr algn="ctr"/>
                      <a:r>
                        <a:rPr kumimoji="1" lang="en-US" altLang="ja-JP" sz="1600" b="1">
                          <a:latin typeface="Century Gothic" panose="020B0502020202020204" pitchFamily="34" charset="0"/>
                        </a:rPr>
                        <a:t>5</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5/12</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5/19</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5/26</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1410541537"/>
                  </a:ext>
                </a:extLst>
              </a:tr>
              <a:tr h="374153">
                <a:tc>
                  <a:txBody>
                    <a:bodyPr/>
                    <a:lstStyle/>
                    <a:p>
                      <a:pPr algn="ctr"/>
                      <a:r>
                        <a:rPr kumimoji="1" lang="en-US" altLang="ja-JP" sz="1600" b="1">
                          <a:latin typeface="Century Gothic" panose="020B0502020202020204" pitchFamily="34" charset="0"/>
                        </a:rPr>
                        <a:t>6</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6/2</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6/9</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6/16</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6/23</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06815299"/>
                  </a:ext>
                </a:extLst>
              </a:tr>
              <a:tr h="374153">
                <a:tc>
                  <a:txBody>
                    <a:bodyPr/>
                    <a:lstStyle/>
                    <a:p>
                      <a:pPr algn="ctr"/>
                      <a:r>
                        <a:rPr kumimoji="1" lang="en-US" altLang="ja-JP" sz="1600" b="1">
                          <a:latin typeface="Century Gothic" panose="020B0502020202020204" pitchFamily="34" charset="0"/>
                        </a:rPr>
                        <a:t>7</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7/7</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7/14</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7/21</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7/28</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9670693"/>
                  </a:ext>
                </a:extLst>
              </a:tr>
              <a:tr h="374153">
                <a:tc>
                  <a:txBody>
                    <a:bodyPr/>
                    <a:lstStyle/>
                    <a:p>
                      <a:pPr algn="ctr"/>
                      <a:r>
                        <a:rPr kumimoji="1" lang="en-US" altLang="ja-JP" sz="1600" b="1">
                          <a:latin typeface="Century Gothic" panose="020B0502020202020204" pitchFamily="34" charset="0"/>
                        </a:rPr>
                        <a:t>8</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8/25</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ctr"/>
                      <a:r>
                        <a:rPr kumimoji="1" lang="ja-JP" altLang="en-US" sz="1600" dirty="0">
                          <a:solidFill>
                            <a:schemeClr val="tx1"/>
                          </a:solidFill>
                          <a:latin typeface="Century Gothic" panose="020B0502020202020204" pitchFamily="34" charset="0"/>
                        </a:rPr>
                        <a:t>月</a:t>
                      </a:r>
                      <a:r>
                        <a:rPr kumimoji="1" lang="en-US" altLang="ja-JP" sz="1600" dirty="0">
                          <a:solidFill>
                            <a:schemeClr val="tx1"/>
                          </a:solidFill>
                          <a:latin typeface="Century Gothic" panose="020B0502020202020204" pitchFamily="34" charset="0"/>
                        </a:rPr>
                        <a:t>1</a:t>
                      </a:r>
                      <a:r>
                        <a:rPr kumimoji="1" lang="ja-JP" altLang="en-US" sz="1600" dirty="0">
                          <a:solidFill>
                            <a:schemeClr val="tx1"/>
                          </a:solidFill>
                          <a:latin typeface="Century Gothic" panose="020B0502020202020204" pitchFamily="34" charset="0"/>
                        </a:rPr>
                        <a:t>回開催のため</a:t>
                      </a:r>
                      <a:r>
                        <a:rPr kumimoji="1" lang="en-US" altLang="ja-JP" sz="1600" dirty="0">
                          <a:solidFill>
                            <a:schemeClr val="tx1"/>
                          </a:solidFill>
                          <a:latin typeface="Century Gothic" panose="020B0502020202020204" pitchFamily="34" charset="0"/>
                        </a:rPr>
                        <a:t>1</a:t>
                      </a:r>
                      <a:r>
                        <a:rPr kumimoji="1" lang="ja-JP" altLang="en-US" sz="1600" dirty="0">
                          <a:solidFill>
                            <a:schemeClr val="tx1"/>
                          </a:solidFill>
                          <a:latin typeface="Century Gothic" panose="020B0502020202020204" pitchFamily="34" charset="0"/>
                        </a:rPr>
                        <a:t>回</a:t>
                      </a:r>
                      <a:r>
                        <a:rPr kumimoji="1" lang="en-US" altLang="ja-JP" sz="1600" dirty="0">
                          <a:solidFill>
                            <a:schemeClr val="tx1"/>
                          </a:solidFill>
                          <a:latin typeface="Century Gothic" panose="020B0502020202020204" pitchFamily="34" charset="0"/>
                        </a:rPr>
                        <a:t>825</a:t>
                      </a:r>
                      <a:r>
                        <a:rPr kumimoji="1" lang="ja-JP" altLang="en-US" sz="1600" dirty="0">
                          <a:solidFill>
                            <a:schemeClr val="tx1"/>
                          </a:solidFill>
                          <a:latin typeface="Century Gothic" panose="020B0502020202020204" pitchFamily="34" charset="0"/>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extLst>
                  <a:ext uri="{0D108BD9-81ED-4DB2-BD59-A6C34878D82A}">
                    <a16:rowId xmlns:a16="http://schemas.microsoft.com/office/drawing/2014/main" val="3816473598"/>
                  </a:ext>
                </a:extLst>
              </a:tr>
              <a:tr h="374153">
                <a:tc>
                  <a:txBody>
                    <a:bodyPr/>
                    <a:lstStyle/>
                    <a:p>
                      <a:pPr algn="ctr"/>
                      <a:r>
                        <a:rPr kumimoji="1" lang="en-US" altLang="ja-JP" sz="1600" b="1">
                          <a:latin typeface="Century Gothic" panose="020B0502020202020204" pitchFamily="34" charset="0"/>
                        </a:rPr>
                        <a:t>9</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9/1</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9/8</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ja-JP" sz="1600">
                          <a:solidFill>
                            <a:schemeClr val="tx1"/>
                          </a:solidFill>
                          <a:latin typeface="Century Gothic"/>
                        </a:rPr>
                        <a:t>9/15</a:t>
                      </a:r>
                      <a:endParaRPr kumimoji="1" lang="en-US" altLang="ja-JP"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ja-JP" sz="1600">
                          <a:solidFill>
                            <a:schemeClr val="tx1"/>
                          </a:solidFill>
                          <a:latin typeface="Century Gothic"/>
                        </a:rPr>
                        <a:t>9/29</a:t>
                      </a:r>
                      <a:endParaRPr kumimoji="1" lang="en-US" altLang="ja-JP"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5727690"/>
                  </a:ext>
                </a:extLst>
              </a:tr>
              <a:tr h="374153">
                <a:tc>
                  <a:txBody>
                    <a:bodyPr/>
                    <a:lstStyle/>
                    <a:p>
                      <a:pPr algn="ctr"/>
                      <a:r>
                        <a:rPr kumimoji="1" lang="en-US" altLang="ja-JP" sz="1600" b="1">
                          <a:latin typeface="Century Gothic" panose="020B0502020202020204" pitchFamily="34" charset="0"/>
                        </a:rPr>
                        <a:t>10</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10/6</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dirty="0">
                          <a:solidFill>
                            <a:schemeClr val="tx1"/>
                          </a:solidFill>
                          <a:latin typeface="Century Gothic"/>
                        </a:rPr>
                        <a:t>10/13</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tc>
                  <a:txBody>
                    <a:bodyPr/>
                    <a:lstStyle/>
                    <a:p>
                      <a:pPr algn="ct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4187340496"/>
                  </a:ext>
                </a:extLst>
              </a:tr>
              <a:tr h="374153">
                <a:tc>
                  <a:txBody>
                    <a:bodyPr/>
                    <a:lstStyle/>
                    <a:p>
                      <a:pPr algn="ctr"/>
                      <a:r>
                        <a:rPr kumimoji="1" lang="en-US" altLang="ja-JP" sz="1600" b="1">
                          <a:latin typeface="Century Gothic" panose="020B0502020202020204" pitchFamily="34" charset="0"/>
                        </a:rPr>
                        <a:t>11</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a:solidFill>
                            <a:schemeClr val="tx1"/>
                          </a:solidFill>
                          <a:latin typeface="Century Gothic"/>
                        </a:rPr>
                        <a:t>11/10</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11/17</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tc>
                  <a:txBody>
                    <a:bodyPr/>
                    <a:lstStyle/>
                    <a:p>
                      <a:pPr algn="ct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834352996"/>
                  </a:ext>
                </a:extLst>
              </a:tr>
              <a:tr h="374153">
                <a:tc>
                  <a:txBody>
                    <a:bodyPr/>
                    <a:lstStyle/>
                    <a:p>
                      <a:pPr algn="ctr"/>
                      <a:r>
                        <a:rPr kumimoji="1" lang="en-US" altLang="ja-JP" sz="1600" b="1">
                          <a:latin typeface="Century Gothic" panose="020B0502020202020204" pitchFamily="34" charset="0"/>
                        </a:rPr>
                        <a:t>12</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12/8</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12/15</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12/22</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4127168080"/>
                  </a:ext>
                </a:extLst>
              </a:tr>
              <a:tr h="374153">
                <a:tc>
                  <a:txBody>
                    <a:bodyPr/>
                    <a:lstStyle/>
                    <a:p>
                      <a:pPr algn="ctr"/>
                      <a:r>
                        <a:rPr kumimoji="1" lang="en-US" altLang="ja-JP" sz="1600" b="1">
                          <a:latin typeface="Century Gothic" panose="020B0502020202020204" pitchFamily="34" charset="0"/>
                        </a:rPr>
                        <a:t>1</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1/5</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1/12</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1/19</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1/26</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95985347"/>
                  </a:ext>
                </a:extLst>
              </a:tr>
              <a:tr h="374153">
                <a:tc>
                  <a:txBody>
                    <a:bodyPr/>
                    <a:lstStyle/>
                    <a:p>
                      <a:pPr algn="ctr"/>
                      <a:r>
                        <a:rPr kumimoji="1" lang="en-US" altLang="ja-JP" sz="1600" b="1">
                          <a:latin typeface="Century Gothic" panose="020B0502020202020204" pitchFamily="34" charset="0"/>
                        </a:rPr>
                        <a:t>2</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2/2</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2/9</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2/16</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3238640243"/>
                  </a:ext>
                </a:extLst>
              </a:tr>
              <a:tr h="374153">
                <a:tc>
                  <a:txBody>
                    <a:bodyPr/>
                    <a:lstStyle/>
                    <a:p>
                      <a:pPr algn="ctr"/>
                      <a:r>
                        <a:rPr kumimoji="1" lang="en-US" altLang="ja-JP" sz="1600" b="1">
                          <a:latin typeface="Century Gothic" panose="020B0502020202020204" pitchFamily="34" charset="0"/>
                        </a:rPr>
                        <a:t>3</a:t>
                      </a:r>
                      <a:endParaRPr kumimoji="1" lang="ja-JP" altLang="en-US" sz="1600" b="1">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3/2</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3/9</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a:solidFill>
                            <a:schemeClr val="tx1"/>
                          </a:solidFill>
                          <a:latin typeface="Century Gothic"/>
                        </a:rPr>
                        <a:t>3/16</a:t>
                      </a:r>
                      <a:endParaRPr kumimoji="1" lang="ja-JP" altLang="en-US" sz="160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1600" dirty="0">
                          <a:solidFill>
                            <a:schemeClr val="tx1"/>
                          </a:solidFill>
                          <a:latin typeface="Century Gothic"/>
                        </a:rPr>
                        <a:t>3/30</a:t>
                      </a:r>
                      <a:endParaRPr kumimoji="1" lang="ja-JP" altLang="en-US" sz="160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3437305"/>
                  </a:ext>
                </a:extLst>
              </a:tr>
            </a:tbl>
          </a:graphicData>
        </a:graphic>
      </p:graphicFrame>
    </p:spTree>
    <p:extLst>
      <p:ext uri="{BB962C8B-B14F-4D97-AF65-F5344CB8AC3E}">
        <p14:creationId xmlns:p14="http://schemas.microsoft.com/office/powerpoint/2010/main" val="2958109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5053781" y="98324"/>
            <a:ext cx="4725212" cy="86717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solidFill>
                <a:schemeClr val="tx1"/>
              </a:solidFill>
            </a:endParaRPr>
          </a:p>
        </p:txBody>
      </p:sp>
      <p:sp>
        <p:nvSpPr>
          <p:cNvPr id="6" name="テキスト ボックス 5"/>
          <p:cNvSpPr txBox="1"/>
          <p:nvPr/>
        </p:nvSpPr>
        <p:spPr>
          <a:xfrm>
            <a:off x="1176245" y="838569"/>
            <a:ext cx="3246402" cy="584775"/>
          </a:xfrm>
          <a:prstGeom prst="rect">
            <a:avLst/>
          </a:prstGeom>
          <a:noFill/>
        </p:spPr>
        <p:txBody>
          <a:bodyPr wrap="none" rtlCol="0">
            <a:spAutoFit/>
          </a:bodyPr>
          <a:lstStyle/>
          <a:p>
            <a:r>
              <a:rPr lang="en-US" altLang="ja-JP" sz="3200" b="1" dirty="0">
                <a:latin typeface="Century Gothic" panose="020B0502020202020204" pitchFamily="34" charset="0"/>
              </a:rPr>
              <a:t>1day</a:t>
            </a:r>
            <a:r>
              <a:rPr lang="ja-JP" altLang="en-US" sz="3200" b="1" dirty="0"/>
              <a:t>アート教室</a:t>
            </a:r>
          </a:p>
        </p:txBody>
      </p:sp>
      <p:sp>
        <p:nvSpPr>
          <p:cNvPr id="7" name="テキスト ボックス 6"/>
          <p:cNvSpPr txBox="1"/>
          <p:nvPr/>
        </p:nvSpPr>
        <p:spPr>
          <a:xfrm>
            <a:off x="6226881" y="6631698"/>
            <a:ext cx="3709670" cy="284052"/>
          </a:xfrm>
          <a:prstGeom prst="rect">
            <a:avLst/>
          </a:prstGeom>
          <a:noFill/>
        </p:spPr>
        <p:txBody>
          <a:bodyPr wrap="none" rtlCol="0">
            <a:spAutoFit/>
          </a:bodyPr>
          <a:lstStyle/>
          <a:p>
            <a:pPr algn="r"/>
            <a:r>
              <a:rPr lang="ja-JP" altLang="en-US" sz="1246" dirty="0">
                <a:latin typeface="Century Gothic" panose="020B0502020202020204" pitchFamily="34" charset="0"/>
              </a:rPr>
              <a:t>シンコースポーツ寒川アリーナ</a:t>
            </a:r>
            <a:r>
              <a:rPr lang="en-US" altLang="ja-JP" sz="1246" dirty="0">
                <a:latin typeface="Century Gothic" panose="020B0502020202020204" pitchFamily="34" charset="0"/>
              </a:rPr>
              <a:t>Tel.0467-75-1005 </a:t>
            </a:r>
            <a:endParaRPr lang="ja-JP" altLang="en-US" sz="1246" dirty="0">
              <a:latin typeface="Century Gothic" panose="020B0502020202020204" pitchFamily="34" charset="0"/>
            </a:endParaRPr>
          </a:p>
        </p:txBody>
      </p:sp>
      <p:sp>
        <p:nvSpPr>
          <p:cNvPr id="9" name="テキスト ボックス 8"/>
          <p:cNvSpPr txBox="1"/>
          <p:nvPr/>
        </p:nvSpPr>
        <p:spPr>
          <a:xfrm>
            <a:off x="5199276" y="209264"/>
            <a:ext cx="4394152" cy="646331"/>
          </a:xfrm>
          <a:prstGeom prst="rect">
            <a:avLst/>
          </a:prstGeom>
          <a:noFill/>
        </p:spPr>
        <p:txBody>
          <a:bodyPr wrap="none" rtlCol="0">
            <a:spAutoFit/>
          </a:bodyPr>
          <a:lstStyle/>
          <a:p>
            <a:r>
              <a:rPr lang="ja-JP" altLang="en-US" dirty="0">
                <a:latin typeface="Century Gothic" panose="020B0502020202020204" pitchFamily="34" charset="0"/>
              </a:rPr>
              <a:t>会場　</a:t>
            </a:r>
            <a:r>
              <a:rPr lang="en-US" altLang="ja-JP" dirty="0">
                <a:latin typeface="Century Gothic" panose="020B0502020202020204" pitchFamily="34" charset="0"/>
              </a:rPr>
              <a:t>1F</a:t>
            </a:r>
            <a:r>
              <a:rPr lang="ja-JP" altLang="en-US" dirty="0">
                <a:latin typeface="Century Gothic" panose="020B0502020202020204" pitchFamily="34" charset="0"/>
              </a:rPr>
              <a:t> 控室</a:t>
            </a:r>
            <a:r>
              <a:rPr lang="en-US" altLang="ja-JP" dirty="0">
                <a:latin typeface="Century Gothic" panose="020B0502020202020204" pitchFamily="34" charset="0"/>
              </a:rPr>
              <a:t>B</a:t>
            </a:r>
            <a:r>
              <a:rPr lang="ja-JP" altLang="en-US" dirty="0">
                <a:latin typeface="Century Gothic" panose="020B0502020202020204" pitchFamily="34" charset="0"/>
              </a:rPr>
              <a:t>　定員　</a:t>
            </a:r>
            <a:r>
              <a:rPr lang="en-US" altLang="ja-JP" dirty="0">
                <a:latin typeface="Century Gothic" panose="020B0502020202020204" pitchFamily="34" charset="0"/>
              </a:rPr>
              <a:t>6</a:t>
            </a:r>
            <a:r>
              <a:rPr lang="ja-JP" altLang="en-US" dirty="0">
                <a:latin typeface="Century Gothic" panose="020B0502020202020204" pitchFamily="34" charset="0"/>
              </a:rPr>
              <a:t>名</a:t>
            </a:r>
            <a:endParaRPr lang="en-US" altLang="ja-JP" dirty="0">
              <a:latin typeface="Century Gothic" panose="020B0502020202020204" pitchFamily="34" charset="0"/>
            </a:endParaRPr>
          </a:p>
          <a:p>
            <a:r>
              <a:rPr lang="ja-JP" altLang="en-US" dirty="0">
                <a:latin typeface="Century Gothic" panose="020B0502020202020204" pitchFamily="34" charset="0"/>
              </a:rPr>
              <a:t>講師　原田　参加費各回　</a:t>
            </a:r>
            <a:r>
              <a:rPr lang="en-US" altLang="ja-JP" b="1" dirty="0">
                <a:latin typeface="Century Gothic" panose="020B0502020202020204" pitchFamily="34" charset="0"/>
              </a:rPr>
              <a:t>2,200</a:t>
            </a:r>
            <a:r>
              <a:rPr lang="ja-JP" altLang="en-US" dirty="0">
                <a:latin typeface="Century Gothic" panose="020B0502020202020204" pitchFamily="34" charset="0"/>
              </a:rPr>
              <a:t>円</a:t>
            </a:r>
            <a:r>
              <a:rPr lang="en-US" altLang="ja-JP" dirty="0">
                <a:latin typeface="Century Gothic" panose="020B0502020202020204" pitchFamily="34" charset="0"/>
              </a:rPr>
              <a:t>(</a:t>
            </a:r>
            <a:r>
              <a:rPr lang="ja-JP" altLang="en-US" dirty="0">
                <a:latin typeface="Century Gothic" panose="020B0502020202020204" pitchFamily="34" charset="0"/>
              </a:rPr>
              <a:t>税込</a:t>
            </a:r>
            <a:r>
              <a:rPr lang="en-US" altLang="ja-JP" dirty="0">
                <a:latin typeface="Century Gothic" panose="020B0502020202020204" pitchFamily="34" charset="0"/>
              </a:rPr>
              <a:t>)</a:t>
            </a:r>
            <a:endParaRPr lang="ja-JP" altLang="en-US" dirty="0">
              <a:latin typeface="Century Gothic" panose="020B0502020202020204" pitchFamily="34" charset="0"/>
            </a:endParaRPr>
          </a:p>
        </p:txBody>
      </p:sp>
      <p:sp>
        <p:nvSpPr>
          <p:cNvPr id="12" name="テキスト ボックス 11"/>
          <p:cNvSpPr txBox="1"/>
          <p:nvPr/>
        </p:nvSpPr>
        <p:spPr>
          <a:xfrm>
            <a:off x="38985" y="16631"/>
            <a:ext cx="4217821" cy="369332"/>
          </a:xfrm>
          <a:prstGeom prst="rect">
            <a:avLst/>
          </a:prstGeom>
          <a:noFill/>
        </p:spPr>
        <p:txBody>
          <a:bodyPr wrap="none" rtlCol="0">
            <a:spAutoFit/>
          </a:bodyPr>
          <a:lstStyle/>
          <a:p>
            <a:pPr algn="ctr"/>
            <a:r>
              <a:rPr lang="en-US" altLang="ja-JP" dirty="0">
                <a:latin typeface="Century Gothic" panose="020B0502020202020204" pitchFamily="34" charset="0"/>
              </a:rPr>
              <a:t>2026</a:t>
            </a:r>
            <a:r>
              <a:rPr lang="ja-JP" altLang="en-US" dirty="0">
                <a:latin typeface="Century Gothic" panose="020B0502020202020204" pitchFamily="34" charset="0"/>
              </a:rPr>
              <a:t>年度年間開催予定表　</a:t>
            </a:r>
            <a:r>
              <a:rPr lang="en-US" altLang="ja-JP" sz="1400" dirty="0">
                <a:latin typeface="Century Gothic" panose="020B0502020202020204" pitchFamily="34" charset="0"/>
              </a:rPr>
              <a:t>2026/2/23</a:t>
            </a:r>
            <a:r>
              <a:rPr lang="ja-JP" altLang="en-US" sz="1400" dirty="0">
                <a:latin typeface="Century Gothic" panose="020B0502020202020204" pitchFamily="34" charset="0"/>
              </a:rPr>
              <a:t>現在</a:t>
            </a:r>
          </a:p>
        </p:txBody>
      </p:sp>
      <p:graphicFrame>
        <p:nvGraphicFramePr>
          <p:cNvPr id="13" name="表 12"/>
          <p:cNvGraphicFramePr>
            <a:graphicFrameLocks noGrp="1"/>
          </p:cNvGraphicFramePr>
          <p:nvPr>
            <p:extLst>
              <p:ext uri="{D42A27DB-BD31-4B8C-83A1-F6EECF244321}">
                <p14:modId xmlns:p14="http://schemas.microsoft.com/office/powerpoint/2010/main" val="1189507795"/>
              </p:ext>
            </p:extLst>
          </p:nvPr>
        </p:nvGraphicFramePr>
        <p:xfrm>
          <a:off x="104537" y="1423344"/>
          <a:ext cx="6096560" cy="5383668"/>
        </p:xfrm>
        <a:graphic>
          <a:graphicData uri="http://schemas.openxmlformats.org/drawingml/2006/table">
            <a:tbl>
              <a:tblPr bandRow="1">
                <a:tableStyleId>{5C22544A-7EE6-4342-B048-85BDC9FD1C3A}</a:tableStyleId>
              </a:tblPr>
              <a:tblGrid>
                <a:gridCol w="2448345">
                  <a:extLst>
                    <a:ext uri="{9D8B030D-6E8A-4147-A177-3AD203B41FA5}">
                      <a16:colId xmlns:a16="http://schemas.microsoft.com/office/drawing/2014/main" val="3423797746"/>
                    </a:ext>
                  </a:extLst>
                </a:gridCol>
                <a:gridCol w="3648215">
                  <a:extLst>
                    <a:ext uri="{9D8B030D-6E8A-4147-A177-3AD203B41FA5}">
                      <a16:colId xmlns:a16="http://schemas.microsoft.com/office/drawing/2014/main" val="1236498165"/>
                    </a:ext>
                  </a:extLst>
                </a:gridCol>
              </a:tblGrid>
              <a:tr h="318147">
                <a:tc>
                  <a:txBody>
                    <a:bodyPr/>
                    <a:lstStyle/>
                    <a:p>
                      <a:pPr algn="ctr"/>
                      <a:r>
                        <a:rPr kumimoji="1" lang="ja-JP" altLang="en-US" sz="1600" dirty="0">
                          <a:latin typeface="Century Gothic" panose="020B0502020202020204" pitchFamily="34" charset="0"/>
                        </a:rPr>
                        <a:t>開催日</a:t>
                      </a:r>
                      <a:endParaRPr kumimoji="1" lang="ja-JP" altLang="en-US" sz="1600" b="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b="0" dirty="0">
                          <a:latin typeface="Century Gothic" panose="020B0502020202020204" pitchFamily="34" charset="0"/>
                        </a:rPr>
                        <a:t>題材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9403478"/>
                  </a:ext>
                </a:extLst>
              </a:tr>
              <a:tr h="420699">
                <a:tc>
                  <a:txBody>
                    <a:bodyPr/>
                    <a:lstStyle/>
                    <a:p>
                      <a:pPr algn="ctr"/>
                      <a:r>
                        <a:rPr kumimoji="1" lang="en-US" altLang="ja-JP" sz="2000" b="0" dirty="0">
                          <a:latin typeface="Century Gothic" panose="020B0502020202020204" pitchFamily="34" charset="0"/>
                        </a:rPr>
                        <a:t>4/28</a:t>
                      </a:r>
                      <a:endParaRPr kumimoji="1" lang="ja-JP" altLang="en-US" sz="2000" b="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Century Gothic" panose="020B0502020202020204" pitchFamily="34" charset="0"/>
                        </a:rPr>
                        <a:t>カーネーション</a:t>
                      </a:r>
                      <a:endParaRPr kumimoji="1" lang="en-US" altLang="ja-JP"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extLst>
                  <a:ext uri="{0D108BD9-81ED-4DB2-BD59-A6C34878D82A}">
                    <a16:rowId xmlns:a16="http://schemas.microsoft.com/office/drawing/2014/main" val="628165235"/>
                  </a:ext>
                </a:extLst>
              </a:tr>
              <a:tr h="420699">
                <a:tc>
                  <a:txBody>
                    <a:bodyPr/>
                    <a:lstStyle/>
                    <a:p>
                      <a:pPr algn="ctr"/>
                      <a:r>
                        <a:rPr kumimoji="1" lang="en-US" altLang="ja-JP" sz="2000" b="0" dirty="0">
                          <a:latin typeface="Century Gothic" panose="020B0502020202020204" pitchFamily="34" charset="0"/>
                        </a:rPr>
                        <a:t>5/26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Century Gothic" panose="020B0502020202020204" pitchFamily="34" charset="0"/>
                        </a:rPr>
                        <a:t>ガクアジサイ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extLst>
                  <a:ext uri="{0D108BD9-81ED-4DB2-BD59-A6C34878D82A}">
                    <a16:rowId xmlns:a16="http://schemas.microsoft.com/office/drawing/2014/main" val="1123937618"/>
                  </a:ext>
                </a:extLst>
              </a:tr>
              <a:tr h="420699">
                <a:tc>
                  <a:txBody>
                    <a:bodyPr/>
                    <a:lstStyle/>
                    <a:p>
                      <a:pPr algn="ctr"/>
                      <a:r>
                        <a:rPr kumimoji="1" lang="en-US" altLang="ja-JP" sz="2000" b="0" dirty="0">
                          <a:latin typeface="Century Gothic" panose="020B0502020202020204" pitchFamily="34" charset="0"/>
                        </a:rPr>
                        <a:t>6/16</a:t>
                      </a:r>
                      <a:endParaRPr kumimoji="1" lang="ja-JP" altLang="en-US" sz="2000" b="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Century Gothic" panose="020B0502020202020204" pitchFamily="34" charset="0"/>
                        </a:rPr>
                        <a:t>カラー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extLst>
                  <a:ext uri="{0D108BD9-81ED-4DB2-BD59-A6C34878D82A}">
                    <a16:rowId xmlns:a16="http://schemas.microsoft.com/office/drawing/2014/main" val="3946357967"/>
                  </a:ext>
                </a:extLst>
              </a:tr>
              <a:tr h="420699">
                <a:tc>
                  <a:txBody>
                    <a:bodyPr/>
                    <a:lstStyle/>
                    <a:p>
                      <a:pPr algn="ctr"/>
                      <a:r>
                        <a:rPr kumimoji="1" lang="en-US" altLang="ja-JP" sz="2000" b="0" dirty="0">
                          <a:latin typeface="Century Gothic" panose="020B0502020202020204" pitchFamily="34" charset="0"/>
                        </a:rPr>
                        <a:t>7/21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Century Gothic" panose="020B0502020202020204" pitchFamily="34" charset="0"/>
                        </a:rPr>
                        <a:t>ブルーベリー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extLst>
                  <a:ext uri="{0D108BD9-81ED-4DB2-BD59-A6C34878D82A}">
                    <a16:rowId xmlns:a16="http://schemas.microsoft.com/office/drawing/2014/main" val="592635598"/>
                  </a:ext>
                </a:extLst>
              </a:tr>
              <a:tr h="420699">
                <a:tc>
                  <a:txBody>
                    <a:bodyPr/>
                    <a:lstStyle/>
                    <a:p>
                      <a:pPr algn="ctr"/>
                      <a:r>
                        <a:rPr kumimoji="1" lang="en-US" altLang="ja-JP" sz="2000" b="0" dirty="0">
                          <a:latin typeface="Century Gothic" panose="020B0502020202020204" pitchFamily="34" charset="0"/>
                        </a:rPr>
                        <a:t>8</a:t>
                      </a:r>
                      <a:r>
                        <a:rPr kumimoji="1" lang="ja-JP" altLang="en-US" sz="2000" b="0" dirty="0">
                          <a:latin typeface="Century Gothic" panose="020B0502020202020204" pitchFamily="34" charset="0"/>
                        </a:rPr>
                        <a:t>月開催なし</a:t>
                      </a:r>
                      <a:endParaRPr kumimoji="1" lang="en-US" altLang="ja-JP" sz="2000" b="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latin typeface="Century Gothic" panose="020B0502020202020204" pitchFamily="34" charset="0"/>
                        </a:rPr>
                        <a:t>-</a:t>
                      </a: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extLst>
                  <a:ext uri="{0D108BD9-81ED-4DB2-BD59-A6C34878D82A}">
                    <a16:rowId xmlns:a16="http://schemas.microsoft.com/office/drawing/2014/main" val="2709402842"/>
                  </a:ext>
                </a:extLst>
              </a:tr>
              <a:tr h="420699">
                <a:tc>
                  <a:txBody>
                    <a:bodyPr/>
                    <a:lstStyle/>
                    <a:p>
                      <a:pPr algn="ctr"/>
                      <a:r>
                        <a:rPr kumimoji="1" lang="en-US" altLang="ja-JP" sz="2000" b="0" dirty="0">
                          <a:latin typeface="Century Gothic" panose="020B0502020202020204" pitchFamily="34" charset="0"/>
                        </a:rPr>
                        <a:t>9/15</a:t>
                      </a:r>
                      <a:endParaRPr kumimoji="1" lang="ja-JP" altLang="en-US" sz="2000" b="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Century Gothic" panose="020B0502020202020204" pitchFamily="34" charset="0"/>
                        </a:rPr>
                        <a:t>リンドウ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extLst>
                  <a:ext uri="{0D108BD9-81ED-4DB2-BD59-A6C34878D82A}">
                    <a16:rowId xmlns:a16="http://schemas.microsoft.com/office/drawing/2014/main" val="586420451"/>
                  </a:ext>
                </a:extLst>
              </a:tr>
              <a:tr h="420699">
                <a:tc>
                  <a:txBody>
                    <a:bodyPr/>
                    <a:lstStyle/>
                    <a:p>
                      <a:pPr algn="ctr"/>
                      <a:r>
                        <a:rPr kumimoji="1" lang="en-US" altLang="ja-JP" sz="2000" b="0" dirty="0">
                          <a:latin typeface="Century Gothic" panose="020B0502020202020204" pitchFamily="34" charset="0"/>
                        </a:rPr>
                        <a:t>10/13</a:t>
                      </a:r>
                      <a:endParaRPr kumimoji="1" lang="ja-JP" altLang="en-US" sz="2000" b="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Century Gothic" panose="020B0502020202020204" pitchFamily="34" charset="0"/>
                        </a:rPr>
                        <a:t>ブドウ</a:t>
                      </a:r>
                      <a:endParaRPr kumimoji="1" lang="en-US" altLang="ja-JP"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extLst>
                  <a:ext uri="{0D108BD9-81ED-4DB2-BD59-A6C34878D82A}">
                    <a16:rowId xmlns:a16="http://schemas.microsoft.com/office/drawing/2014/main" val="3268382112"/>
                  </a:ext>
                </a:extLst>
              </a:tr>
              <a:tr h="420699">
                <a:tc>
                  <a:txBody>
                    <a:bodyPr/>
                    <a:lstStyle/>
                    <a:p>
                      <a:pPr algn="ctr"/>
                      <a:r>
                        <a:rPr kumimoji="1" lang="en-US" altLang="ja-JP" sz="2000" b="0" dirty="0">
                          <a:latin typeface="Century Gothic" panose="020B0502020202020204" pitchFamily="34" charset="0"/>
                        </a:rPr>
                        <a:t>11/17</a:t>
                      </a:r>
                      <a:endParaRPr kumimoji="1" lang="ja-JP" altLang="en-US" sz="2000" b="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Century Gothic" panose="020B0502020202020204" pitchFamily="34" charset="0"/>
                        </a:rPr>
                        <a:t>クリスマス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extLst>
                  <a:ext uri="{0D108BD9-81ED-4DB2-BD59-A6C34878D82A}">
                    <a16:rowId xmlns:a16="http://schemas.microsoft.com/office/drawing/2014/main" val="1221213976"/>
                  </a:ext>
                </a:extLst>
              </a:tr>
              <a:tr h="420699">
                <a:tc>
                  <a:txBody>
                    <a:bodyPr/>
                    <a:lstStyle/>
                    <a:p>
                      <a:pPr algn="ctr"/>
                      <a:r>
                        <a:rPr kumimoji="1" lang="en-US" altLang="ja-JP" sz="2000" b="0" dirty="0">
                          <a:latin typeface="Century Gothic" panose="020B0502020202020204" pitchFamily="34" charset="0"/>
                        </a:rPr>
                        <a:t>12/22</a:t>
                      </a:r>
                      <a:endParaRPr kumimoji="1" lang="ja-JP" altLang="en-US" sz="2000" b="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latin typeface="Century Gothic" panose="020B0502020202020204" pitchFamily="34" charset="0"/>
                        </a:rPr>
                        <a:t>クリスマス　</a:t>
                      </a:r>
                      <a:r>
                        <a:rPr kumimoji="1" lang="en-US" altLang="ja-JP" sz="1600" b="0" dirty="0">
                          <a:latin typeface="Century Gothic" panose="020B0502020202020204" pitchFamily="34" charset="0"/>
                        </a:rPr>
                        <a:t>or</a:t>
                      </a:r>
                      <a:r>
                        <a:rPr kumimoji="1" lang="ja-JP" altLang="en-US" sz="1600" b="0" dirty="0">
                          <a:latin typeface="Century Gothic" panose="020B0502020202020204" pitchFamily="34" charset="0"/>
                        </a:rPr>
                        <a:t>　干支 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54411275"/>
                  </a:ext>
                </a:extLst>
              </a:tr>
              <a:tr h="420699">
                <a:tc>
                  <a:txBody>
                    <a:bodyPr/>
                    <a:lstStyle/>
                    <a:p>
                      <a:pPr algn="ctr"/>
                      <a:r>
                        <a:rPr kumimoji="1" lang="en-US" altLang="ja-JP" sz="2000" b="0" dirty="0">
                          <a:latin typeface="Century Gothic" panose="020B0502020202020204" pitchFamily="34" charset="0"/>
                        </a:rPr>
                        <a:t>1/19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latin typeface="Century Gothic" panose="020B0502020202020204" pitchFamily="34" charset="0"/>
                        </a:rPr>
                        <a:t>干支　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21740952"/>
                  </a:ext>
                </a:extLst>
              </a:tr>
              <a:tr h="420699">
                <a:tc>
                  <a:txBody>
                    <a:bodyPr/>
                    <a:lstStyle/>
                    <a:p>
                      <a:pPr algn="ctr"/>
                      <a:r>
                        <a:rPr kumimoji="1" lang="en-US" altLang="ja-JP" sz="2000" b="0" dirty="0">
                          <a:latin typeface="Century Gothic" panose="020B0502020202020204" pitchFamily="34" charset="0"/>
                        </a:rPr>
                        <a:t>2/16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Century Gothic" panose="020B0502020202020204" pitchFamily="34" charset="0"/>
                        </a:rPr>
                        <a:t>ミモザ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56326034"/>
                  </a:ext>
                </a:extLst>
              </a:tr>
              <a:tr h="420699">
                <a:tc>
                  <a:txBody>
                    <a:bodyPr/>
                    <a:lstStyle/>
                    <a:p>
                      <a:pPr algn="ctr"/>
                      <a:r>
                        <a:rPr kumimoji="1" lang="en-US" altLang="ja-JP" sz="2000" b="0" dirty="0">
                          <a:latin typeface="Century Gothic" panose="020B0502020202020204" pitchFamily="34" charset="0"/>
                        </a:rPr>
                        <a:t>3/16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Century Gothic" panose="020B0502020202020204" pitchFamily="34" charset="0"/>
                        </a:rPr>
                        <a:t>サクラ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475435"/>
                  </a:ext>
                </a:extLst>
              </a:tr>
            </a:tbl>
          </a:graphicData>
        </a:graphic>
      </p:graphicFrame>
      <p:sp>
        <p:nvSpPr>
          <p:cNvPr id="27" name="テキスト ボックス 26">
            <a:extLst>
              <a:ext uri="{FF2B5EF4-FFF2-40B4-BE49-F238E27FC236}">
                <a16:creationId xmlns:a16="http://schemas.microsoft.com/office/drawing/2014/main" id="{F7D95ABE-2998-1912-3742-6D5202B6F94C}"/>
              </a:ext>
            </a:extLst>
          </p:cNvPr>
          <p:cNvSpPr txBox="1"/>
          <p:nvPr/>
        </p:nvSpPr>
        <p:spPr>
          <a:xfrm>
            <a:off x="7133651" y="1123262"/>
            <a:ext cx="2613809" cy="600164"/>
          </a:xfrm>
          <a:prstGeom prst="rect">
            <a:avLst/>
          </a:prstGeom>
          <a:noFill/>
        </p:spPr>
        <p:txBody>
          <a:bodyPr wrap="square" rtlCol="0">
            <a:spAutoFit/>
          </a:bodyPr>
          <a:lstStyle/>
          <a:p>
            <a:pPr algn="ctr"/>
            <a:r>
              <a:rPr lang="ja-JP" altLang="en-US" sz="1100" dirty="0">
                <a:latin typeface="Century Gothic" panose="020B0502020202020204" pitchFamily="34" charset="0"/>
              </a:rPr>
              <a:t>下絵</a:t>
            </a:r>
            <a:r>
              <a:rPr lang="ja-JP" altLang="en-US" sz="900" dirty="0">
                <a:latin typeface="Century Gothic" panose="020B0502020202020204" pitchFamily="34" charset="0"/>
              </a:rPr>
              <a:t>の描かれた</a:t>
            </a:r>
            <a:r>
              <a:rPr lang="en-US" altLang="ja-JP" sz="900" dirty="0">
                <a:latin typeface="Century Gothic" panose="020B0502020202020204" pitchFamily="34" charset="0"/>
              </a:rPr>
              <a:t>A5</a:t>
            </a:r>
            <a:r>
              <a:rPr lang="ja-JP" altLang="en-US" sz="900" dirty="0">
                <a:latin typeface="Century Gothic" panose="020B0502020202020204" pitchFamily="34" charset="0"/>
              </a:rPr>
              <a:t>サイズの</a:t>
            </a:r>
            <a:r>
              <a:rPr lang="ja-JP" altLang="en-US" sz="1100" dirty="0">
                <a:latin typeface="Century Gothic" panose="020B0502020202020204" pitchFamily="34" charset="0"/>
              </a:rPr>
              <a:t>キャンバス</a:t>
            </a:r>
            <a:r>
              <a:rPr lang="ja-JP" altLang="en-US" sz="900" dirty="0">
                <a:latin typeface="Century Gothic" panose="020B0502020202020204" pitchFamily="34" charset="0"/>
              </a:rPr>
              <a:t>に</a:t>
            </a:r>
            <a:endParaRPr lang="en-US" altLang="ja-JP" sz="1100" dirty="0">
              <a:latin typeface="Century Gothic" panose="020B0502020202020204" pitchFamily="34" charset="0"/>
            </a:endParaRPr>
          </a:p>
          <a:p>
            <a:pPr algn="ctr"/>
            <a:r>
              <a:rPr lang="ja-JP" altLang="en-US" sz="1050" dirty="0">
                <a:latin typeface="Century Gothic" panose="020B0502020202020204" pitchFamily="34" charset="0"/>
              </a:rPr>
              <a:t>筆を使って</a:t>
            </a:r>
            <a:r>
              <a:rPr lang="ja-JP" altLang="en-US" sz="1100" dirty="0">
                <a:latin typeface="Century Gothic" panose="020B0502020202020204" pitchFamily="34" charset="0"/>
              </a:rPr>
              <a:t>ぬり絵のように</a:t>
            </a:r>
            <a:endParaRPr lang="en-US" altLang="ja-JP" sz="1100" dirty="0">
              <a:latin typeface="Century Gothic" panose="020B0502020202020204" pitchFamily="34" charset="0"/>
            </a:endParaRPr>
          </a:p>
          <a:p>
            <a:pPr algn="ctr"/>
            <a:r>
              <a:rPr lang="ja-JP" altLang="en-US" sz="1100" u="sng" dirty="0">
                <a:latin typeface="Century Gothic" panose="020B0502020202020204" pitchFamily="34" charset="0"/>
              </a:rPr>
              <a:t>アクリル絵</a:t>
            </a:r>
            <a:r>
              <a:rPr lang="ja-JP" altLang="en-US" sz="1050" u="sng" dirty="0">
                <a:latin typeface="Century Gothic" panose="020B0502020202020204" pitchFamily="34" charset="0"/>
              </a:rPr>
              <a:t>の</a:t>
            </a:r>
            <a:r>
              <a:rPr lang="ja-JP" altLang="en-US" sz="1100" u="sng" dirty="0">
                <a:latin typeface="Century Gothic" panose="020B0502020202020204" pitchFamily="34" charset="0"/>
              </a:rPr>
              <a:t>具</a:t>
            </a:r>
            <a:r>
              <a:rPr lang="ja-JP" altLang="en-US" sz="900" dirty="0">
                <a:latin typeface="Century Gothic" panose="020B0502020202020204" pitchFamily="34" charset="0"/>
              </a:rPr>
              <a:t>で</a:t>
            </a:r>
            <a:r>
              <a:rPr lang="ja-JP" altLang="en-US" sz="1100" dirty="0">
                <a:latin typeface="Century Gothic" panose="020B0502020202020204" pitchFamily="34" charset="0"/>
              </a:rPr>
              <a:t>色</a:t>
            </a:r>
            <a:r>
              <a:rPr lang="ja-JP" altLang="en-US" sz="900" dirty="0">
                <a:latin typeface="Century Gothic" panose="020B0502020202020204" pitchFamily="34" charset="0"/>
              </a:rPr>
              <a:t>をのせていきます。</a:t>
            </a:r>
            <a:endParaRPr lang="ja-JP" altLang="en-US" sz="1200" dirty="0">
              <a:latin typeface="Century Gothic" panose="020B0502020202020204" pitchFamily="34" charset="0"/>
            </a:endParaRPr>
          </a:p>
        </p:txBody>
      </p:sp>
      <p:pic>
        <p:nvPicPr>
          <p:cNvPr id="3" name="図 2">
            <a:extLst>
              <a:ext uri="{FF2B5EF4-FFF2-40B4-BE49-F238E27FC236}">
                <a16:creationId xmlns:a16="http://schemas.microsoft.com/office/drawing/2014/main" id="{52941DE4-7FA4-E8EC-6368-AC5EB63131D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37240" y="5861672"/>
            <a:ext cx="504000" cy="504000"/>
          </a:xfrm>
          <a:prstGeom prst="rect">
            <a:avLst/>
          </a:prstGeom>
        </p:spPr>
      </p:pic>
      <p:sp>
        <p:nvSpPr>
          <p:cNvPr id="8" name="テキスト ボックス 7">
            <a:extLst>
              <a:ext uri="{FF2B5EF4-FFF2-40B4-BE49-F238E27FC236}">
                <a16:creationId xmlns:a16="http://schemas.microsoft.com/office/drawing/2014/main" id="{3B7FB232-8DB9-F3C3-2853-47B4A2F2EC54}"/>
              </a:ext>
            </a:extLst>
          </p:cNvPr>
          <p:cNvSpPr txBox="1"/>
          <p:nvPr/>
        </p:nvSpPr>
        <p:spPr>
          <a:xfrm>
            <a:off x="8437886" y="6311761"/>
            <a:ext cx="660758" cy="276999"/>
          </a:xfrm>
          <a:prstGeom prst="rect">
            <a:avLst/>
          </a:prstGeom>
          <a:noFill/>
        </p:spPr>
        <p:txBody>
          <a:bodyPr wrap="square" rtlCol="0">
            <a:spAutoFit/>
          </a:bodyPr>
          <a:lstStyle/>
          <a:p>
            <a:r>
              <a:rPr lang="en-US" altLang="ja-JP" sz="1200" dirty="0">
                <a:latin typeface="Century Gothic" panose="020B0502020202020204" pitchFamily="34" charset="0"/>
              </a:rPr>
              <a:t>X</a:t>
            </a:r>
            <a:endParaRPr kumimoji="1" lang="ja-JP" altLang="en-US" sz="1200" dirty="0">
              <a:latin typeface="Century Gothic" panose="020B0502020202020204" pitchFamily="34" charset="0"/>
            </a:endParaRPr>
          </a:p>
        </p:txBody>
      </p:sp>
      <p:sp>
        <p:nvSpPr>
          <p:cNvPr id="10" name="テキスト ボックス 9">
            <a:extLst>
              <a:ext uri="{FF2B5EF4-FFF2-40B4-BE49-F238E27FC236}">
                <a16:creationId xmlns:a16="http://schemas.microsoft.com/office/drawing/2014/main" id="{58EC6C4E-D208-D3A3-B29D-9674FB47F743}"/>
              </a:ext>
            </a:extLst>
          </p:cNvPr>
          <p:cNvSpPr txBox="1"/>
          <p:nvPr/>
        </p:nvSpPr>
        <p:spPr>
          <a:xfrm>
            <a:off x="9003282" y="6354699"/>
            <a:ext cx="933269" cy="276999"/>
          </a:xfrm>
          <a:prstGeom prst="rect">
            <a:avLst/>
          </a:prstGeom>
          <a:noFill/>
        </p:spPr>
        <p:txBody>
          <a:bodyPr wrap="square" rtlCol="0">
            <a:spAutoFit/>
          </a:bodyPr>
          <a:lstStyle/>
          <a:p>
            <a:r>
              <a:rPr lang="en-US" altLang="ja-JP" sz="1200" dirty="0">
                <a:latin typeface="Century Gothic" panose="020B0502020202020204" pitchFamily="34" charset="0"/>
              </a:rPr>
              <a:t>Instagram</a:t>
            </a:r>
            <a:endParaRPr kumimoji="1" lang="ja-JP" altLang="en-US" sz="1200" dirty="0">
              <a:latin typeface="Century Gothic" panose="020B0502020202020204" pitchFamily="34" charset="0"/>
            </a:endParaRPr>
          </a:p>
        </p:txBody>
      </p:sp>
      <p:pic>
        <p:nvPicPr>
          <p:cNvPr id="11" name="図 10">
            <a:extLst>
              <a:ext uri="{FF2B5EF4-FFF2-40B4-BE49-F238E27FC236}">
                <a16:creationId xmlns:a16="http://schemas.microsoft.com/office/drawing/2014/main" id="{7AD71B84-43CC-2610-F194-4CDA2389DE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10897" y="5850699"/>
            <a:ext cx="504000" cy="504000"/>
          </a:xfrm>
          <a:prstGeom prst="rect">
            <a:avLst/>
          </a:prstGeom>
        </p:spPr>
      </p:pic>
      <p:sp>
        <p:nvSpPr>
          <p:cNvPr id="15" name="テキスト ボックス 14">
            <a:extLst>
              <a:ext uri="{FF2B5EF4-FFF2-40B4-BE49-F238E27FC236}">
                <a16:creationId xmlns:a16="http://schemas.microsoft.com/office/drawing/2014/main" id="{35092158-5D22-4EB6-0EE4-8D5E6C31F7E8}"/>
              </a:ext>
            </a:extLst>
          </p:cNvPr>
          <p:cNvSpPr txBox="1"/>
          <p:nvPr/>
        </p:nvSpPr>
        <p:spPr>
          <a:xfrm>
            <a:off x="6962465" y="6311761"/>
            <a:ext cx="381836" cy="276999"/>
          </a:xfrm>
          <a:prstGeom prst="rect">
            <a:avLst/>
          </a:prstGeom>
          <a:noFill/>
        </p:spPr>
        <p:txBody>
          <a:bodyPr wrap="square" rtlCol="0">
            <a:spAutoFit/>
          </a:bodyPr>
          <a:lstStyle/>
          <a:p>
            <a:r>
              <a:rPr lang="en-US" altLang="ja-JP" sz="1200" dirty="0">
                <a:latin typeface="Century Gothic" panose="020B0502020202020204" pitchFamily="34" charset="0"/>
              </a:rPr>
              <a:t>HP</a:t>
            </a:r>
            <a:endParaRPr kumimoji="1" lang="ja-JP" altLang="en-US" sz="1200" dirty="0">
              <a:latin typeface="Century Gothic" panose="020B0502020202020204" pitchFamily="34" charset="0"/>
            </a:endParaRPr>
          </a:p>
        </p:txBody>
      </p:sp>
      <p:pic>
        <p:nvPicPr>
          <p:cNvPr id="19" name="図 18">
            <a:extLst>
              <a:ext uri="{FF2B5EF4-FFF2-40B4-BE49-F238E27FC236}">
                <a16:creationId xmlns:a16="http://schemas.microsoft.com/office/drawing/2014/main" id="{76DDC1C1-EDBB-1B45-1BA0-0CC8A24BC0F1}"/>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025" t="8113" r="11106" b="-1"/>
          <a:stretch/>
        </p:blipFill>
        <p:spPr>
          <a:xfrm>
            <a:off x="9144511" y="5855522"/>
            <a:ext cx="540000" cy="508167"/>
          </a:xfrm>
          <a:prstGeom prst="rect">
            <a:avLst/>
          </a:prstGeom>
        </p:spPr>
      </p:pic>
      <p:pic>
        <p:nvPicPr>
          <p:cNvPr id="21" name="図 20" descr="QR コード&#10;&#10;自動的に生成された説明">
            <a:extLst>
              <a:ext uri="{FF2B5EF4-FFF2-40B4-BE49-F238E27FC236}">
                <a16:creationId xmlns:a16="http://schemas.microsoft.com/office/drawing/2014/main" id="{B3F21A7D-7094-51E2-DE54-96969CC5E67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583359" y="5854469"/>
            <a:ext cx="509299" cy="509299"/>
          </a:xfrm>
          <a:prstGeom prst="rect">
            <a:avLst/>
          </a:prstGeom>
        </p:spPr>
      </p:pic>
      <p:sp>
        <p:nvSpPr>
          <p:cNvPr id="25" name="テキスト ボックス 24">
            <a:extLst>
              <a:ext uri="{FF2B5EF4-FFF2-40B4-BE49-F238E27FC236}">
                <a16:creationId xmlns:a16="http://schemas.microsoft.com/office/drawing/2014/main" id="{F6F5612A-6F40-4635-2F3F-D37FEBE0C7BC}"/>
              </a:ext>
            </a:extLst>
          </p:cNvPr>
          <p:cNvSpPr txBox="1"/>
          <p:nvPr/>
        </p:nvSpPr>
        <p:spPr>
          <a:xfrm>
            <a:off x="7591576" y="6317592"/>
            <a:ext cx="492863" cy="253916"/>
          </a:xfrm>
          <a:prstGeom prst="rect">
            <a:avLst/>
          </a:prstGeom>
          <a:noFill/>
        </p:spPr>
        <p:txBody>
          <a:bodyPr wrap="square" rtlCol="0">
            <a:spAutoFit/>
          </a:bodyPr>
          <a:lstStyle/>
          <a:p>
            <a:r>
              <a:rPr kumimoji="1" lang="en-US" altLang="ja-JP" sz="1050" dirty="0">
                <a:latin typeface="Century Gothic" panose="020B0502020202020204" pitchFamily="34" charset="0"/>
              </a:rPr>
              <a:t>LINE</a:t>
            </a:r>
            <a:endParaRPr kumimoji="1" lang="ja-JP" altLang="en-US" sz="1050" dirty="0">
              <a:latin typeface="Century Gothic" panose="020B0502020202020204" pitchFamily="34" charset="0"/>
            </a:endParaRPr>
          </a:p>
        </p:txBody>
      </p:sp>
      <p:sp>
        <p:nvSpPr>
          <p:cNvPr id="28" name="テキスト ボックス 27">
            <a:extLst>
              <a:ext uri="{FF2B5EF4-FFF2-40B4-BE49-F238E27FC236}">
                <a16:creationId xmlns:a16="http://schemas.microsoft.com/office/drawing/2014/main" id="{0D22523C-B32E-37F1-4B61-189C45578B2D}"/>
              </a:ext>
            </a:extLst>
          </p:cNvPr>
          <p:cNvSpPr txBox="1"/>
          <p:nvPr/>
        </p:nvSpPr>
        <p:spPr>
          <a:xfrm>
            <a:off x="6289847" y="1750481"/>
            <a:ext cx="3640740" cy="907941"/>
          </a:xfrm>
          <a:prstGeom prst="rect">
            <a:avLst/>
          </a:prstGeom>
          <a:noFill/>
        </p:spPr>
        <p:txBody>
          <a:bodyPr wrap="none" rtlCol="0">
            <a:spAutoFit/>
          </a:bodyPr>
          <a:lstStyle/>
          <a:p>
            <a:r>
              <a:rPr lang="en-US" altLang="ja-JP" sz="1050" dirty="0"/>
              <a:t>※</a:t>
            </a:r>
            <a:r>
              <a:rPr lang="ja-JP" altLang="en-US" sz="1050" dirty="0"/>
              <a:t>アクリル絵の具は洗っても落ちないことがあるため、</a:t>
            </a:r>
            <a:endParaRPr lang="en-US" altLang="ja-JP" sz="1050" dirty="0"/>
          </a:p>
          <a:p>
            <a:r>
              <a:rPr lang="ja-JP" altLang="en-US" sz="1100" dirty="0"/>
              <a:t>　汚れてもいい服装・エプロン</a:t>
            </a:r>
            <a:r>
              <a:rPr lang="ja-JP" altLang="en-US" sz="1050" dirty="0"/>
              <a:t>などをご持参ください。</a:t>
            </a:r>
            <a:endParaRPr lang="en-US" altLang="ja-JP" sz="1050" dirty="0"/>
          </a:p>
          <a:p>
            <a:r>
              <a:rPr lang="en-US" altLang="ja-JP" sz="1050" dirty="0"/>
              <a:t>※</a:t>
            </a:r>
            <a:r>
              <a:rPr lang="ja-JP" altLang="en-US" sz="1050" dirty="0"/>
              <a:t>題材は変更になる場合があります。</a:t>
            </a:r>
            <a:endParaRPr lang="en-US" altLang="ja-JP" sz="1050" dirty="0"/>
          </a:p>
          <a:p>
            <a:r>
              <a:rPr lang="en-US" altLang="ja-JP" sz="1050" dirty="0"/>
              <a:t>※</a:t>
            </a:r>
            <a:r>
              <a:rPr lang="ja-JP" altLang="en-US" sz="1050" dirty="0"/>
              <a:t>詳細は各お知らせをご参照ください。</a:t>
            </a:r>
            <a:endParaRPr lang="en-US" altLang="ja-JP" sz="1050" dirty="0"/>
          </a:p>
          <a:p>
            <a:r>
              <a:rPr lang="en-US" altLang="ja-JP" sz="1050" dirty="0">
                <a:latin typeface="Century Gothic" panose="020B0502020202020204" pitchFamily="34" charset="0"/>
              </a:rPr>
              <a:t>※</a:t>
            </a:r>
            <a:r>
              <a:rPr lang="ja-JP" altLang="en-US" sz="1050" dirty="0">
                <a:latin typeface="Century Gothic" panose="020B0502020202020204" pitchFamily="34" charset="0"/>
              </a:rPr>
              <a:t>休講の場合などは</a:t>
            </a:r>
            <a:r>
              <a:rPr lang="en-US" altLang="ja-JP" sz="1050" dirty="0">
                <a:latin typeface="Century Gothic" panose="020B0502020202020204" pitchFamily="34" charset="0"/>
              </a:rPr>
              <a:t>HP</a:t>
            </a:r>
            <a:r>
              <a:rPr lang="ja-JP" altLang="en-US" sz="1050" dirty="0">
                <a:latin typeface="Century Gothic" panose="020B0502020202020204" pitchFamily="34" charset="0"/>
              </a:rPr>
              <a:t>や</a:t>
            </a:r>
            <a:r>
              <a:rPr lang="en-US" altLang="ja-JP" sz="1050" dirty="0">
                <a:latin typeface="Century Gothic" panose="020B0502020202020204" pitchFamily="34" charset="0"/>
              </a:rPr>
              <a:t>SNS</a:t>
            </a:r>
            <a:r>
              <a:rPr lang="ja-JP" altLang="en-US" sz="1050" dirty="0">
                <a:latin typeface="Century Gothic" panose="020B0502020202020204" pitchFamily="34" charset="0"/>
              </a:rPr>
              <a:t>でお知らせします。</a:t>
            </a:r>
            <a:endParaRPr lang="en-US" altLang="ja-JP" sz="1050" dirty="0">
              <a:latin typeface="Century Gothic" panose="020B0502020202020204" pitchFamily="34" charset="0"/>
            </a:endParaRPr>
          </a:p>
        </p:txBody>
      </p:sp>
      <p:sp>
        <p:nvSpPr>
          <p:cNvPr id="30" name="テキスト ボックス 29">
            <a:extLst>
              <a:ext uri="{FF2B5EF4-FFF2-40B4-BE49-F238E27FC236}">
                <a16:creationId xmlns:a16="http://schemas.microsoft.com/office/drawing/2014/main" id="{0B907643-6994-58C2-1BBC-FA0F28D898CE}"/>
              </a:ext>
            </a:extLst>
          </p:cNvPr>
          <p:cNvSpPr txBox="1"/>
          <p:nvPr/>
        </p:nvSpPr>
        <p:spPr>
          <a:xfrm>
            <a:off x="127007" y="400014"/>
            <a:ext cx="4217821" cy="475836"/>
          </a:xfrm>
          <a:prstGeom prst="rect">
            <a:avLst/>
          </a:prstGeom>
          <a:noFill/>
        </p:spPr>
        <p:txBody>
          <a:bodyPr wrap="none" rtlCol="0">
            <a:spAutoFit/>
          </a:bodyPr>
          <a:lstStyle/>
          <a:p>
            <a:r>
              <a:rPr lang="ja-JP" altLang="en-US" sz="2492" b="1" dirty="0">
                <a:latin typeface="Century Gothic" panose="020B0502020202020204" pitchFamily="34" charset="0"/>
              </a:rPr>
              <a:t>火</a:t>
            </a:r>
            <a:r>
              <a:rPr lang="ja-JP" altLang="en-US" sz="2000" b="1" dirty="0">
                <a:latin typeface="Century Gothic" panose="020B0502020202020204" pitchFamily="34" charset="0"/>
              </a:rPr>
              <a:t>曜日</a:t>
            </a:r>
            <a:r>
              <a:rPr lang="ja-JP" altLang="en-US" sz="2492" b="1" dirty="0">
                <a:latin typeface="Century Gothic" panose="020B0502020202020204" pitchFamily="34" charset="0"/>
              </a:rPr>
              <a:t> 文化教室</a:t>
            </a:r>
            <a:r>
              <a:rPr lang="ja-JP" altLang="en-US" sz="2492" dirty="0">
                <a:latin typeface="Century Gothic" panose="020B0502020202020204" pitchFamily="34" charset="0"/>
              </a:rPr>
              <a:t>　</a:t>
            </a:r>
            <a:r>
              <a:rPr lang="en-US" altLang="ja-JP" sz="2492" dirty="0">
                <a:latin typeface="Century Gothic" panose="020B0502020202020204" pitchFamily="34" charset="0"/>
              </a:rPr>
              <a:t>9:30-12:30</a:t>
            </a:r>
            <a:endParaRPr lang="ja-JP" altLang="en-US" sz="2492" dirty="0">
              <a:latin typeface="Century Gothic" panose="020B0502020202020204" pitchFamily="34" charset="0"/>
            </a:endParaRPr>
          </a:p>
        </p:txBody>
      </p:sp>
      <p:sp>
        <p:nvSpPr>
          <p:cNvPr id="14" name="テキスト ボックス 13">
            <a:extLst>
              <a:ext uri="{FF2B5EF4-FFF2-40B4-BE49-F238E27FC236}">
                <a16:creationId xmlns:a16="http://schemas.microsoft.com/office/drawing/2014/main" id="{166516AF-622C-F8DA-514F-CF2EFD70ECC5}"/>
              </a:ext>
            </a:extLst>
          </p:cNvPr>
          <p:cNvSpPr txBox="1"/>
          <p:nvPr/>
        </p:nvSpPr>
        <p:spPr>
          <a:xfrm>
            <a:off x="8950382" y="3406364"/>
            <a:ext cx="885179" cy="461665"/>
          </a:xfrm>
          <a:prstGeom prst="rect">
            <a:avLst/>
          </a:prstGeom>
          <a:noFill/>
        </p:spPr>
        <p:txBody>
          <a:bodyPr wrap="none" rtlCol="0">
            <a:spAutoFit/>
          </a:bodyPr>
          <a:lstStyle/>
          <a:p>
            <a:pPr algn="r"/>
            <a:r>
              <a:rPr kumimoji="1" lang="en-US" altLang="ja-JP" sz="1200" dirty="0">
                <a:latin typeface="Century Gothic" panose="020B0502020202020204" pitchFamily="34" charset="0"/>
              </a:rPr>
              <a:t>2025</a:t>
            </a:r>
            <a:r>
              <a:rPr kumimoji="1" lang="ja-JP" altLang="en-US" sz="1200" dirty="0">
                <a:latin typeface="Century Gothic" panose="020B0502020202020204" pitchFamily="34" charset="0"/>
              </a:rPr>
              <a:t>年度</a:t>
            </a:r>
            <a:endParaRPr lang="en-US" altLang="ja-JP" sz="1200" dirty="0">
              <a:latin typeface="Century Gothic" panose="020B0502020202020204" pitchFamily="34" charset="0"/>
            </a:endParaRPr>
          </a:p>
          <a:p>
            <a:pPr algn="r"/>
            <a:r>
              <a:rPr lang="ja-JP" altLang="en-US" sz="1200" dirty="0">
                <a:latin typeface="Century Gothic" panose="020B0502020202020204" pitchFamily="34" charset="0"/>
              </a:rPr>
              <a:t>◀</a:t>
            </a:r>
            <a:r>
              <a:rPr lang="en-US" altLang="ja-JP" sz="1200" dirty="0">
                <a:latin typeface="Century Gothic" panose="020B0502020202020204" pitchFamily="34" charset="0"/>
              </a:rPr>
              <a:t>4</a:t>
            </a:r>
            <a:r>
              <a:rPr kumimoji="1" lang="ja-JP" altLang="en-US" sz="1200" dirty="0">
                <a:latin typeface="Century Gothic" panose="020B0502020202020204" pitchFamily="34" charset="0"/>
              </a:rPr>
              <a:t>月作品</a:t>
            </a:r>
            <a:endParaRPr kumimoji="1" lang="en-US" altLang="ja-JP" sz="1200" dirty="0">
              <a:latin typeface="Century Gothic" panose="020B0502020202020204" pitchFamily="34" charset="0"/>
            </a:endParaRPr>
          </a:p>
        </p:txBody>
      </p:sp>
      <p:pic>
        <p:nvPicPr>
          <p:cNvPr id="16" name="図 15" descr="ダイアグラム&#10;&#10;自動的に生成された説明">
            <a:extLst>
              <a:ext uri="{FF2B5EF4-FFF2-40B4-BE49-F238E27FC236}">
                <a16:creationId xmlns:a16="http://schemas.microsoft.com/office/drawing/2014/main" id="{99B8B248-CAAE-6550-64FF-69EF045A8DA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69414" y="2876674"/>
            <a:ext cx="2580968" cy="2580968"/>
          </a:xfrm>
          <a:prstGeom prst="rect">
            <a:avLst/>
          </a:prstGeom>
        </p:spPr>
      </p:pic>
    </p:spTree>
    <p:extLst>
      <p:ext uri="{BB962C8B-B14F-4D97-AF65-F5344CB8AC3E}">
        <p14:creationId xmlns:p14="http://schemas.microsoft.com/office/powerpoint/2010/main" val="3241280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17732" y="850228"/>
            <a:ext cx="4019049" cy="667555"/>
          </a:xfrm>
          <a:prstGeom prst="rect">
            <a:avLst/>
          </a:prstGeom>
          <a:noFill/>
        </p:spPr>
        <p:txBody>
          <a:bodyPr wrap="none" rtlCol="0">
            <a:spAutoFit/>
          </a:bodyPr>
          <a:lstStyle/>
          <a:p>
            <a:r>
              <a:rPr lang="ja-JP" altLang="en-US" sz="3738" b="1" dirty="0"/>
              <a:t>いきいき健康体操</a:t>
            </a:r>
            <a:endParaRPr lang="ja-JP" altLang="en-US" sz="3200" dirty="0"/>
          </a:p>
        </p:txBody>
      </p:sp>
      <p:sp>
        <p:nvSpPr>
          <p:cNvPr id="36" name="テキスト ボックス 35"/>
          <p:cNvSpPr txBox="1"/>
          <p:nvPr/>
        </p:nvSpPr>
        <p:spPr>
          <a:xfrm>
            <a:off x="7569" y="19698"/>
            <a:ext cx="4217821" cy="369332"/>
          </a:xfrm>
          <a:prstGeom prst="rect">
            <a:avLst/>
          </a:prstGeom>
          <a:noFill/>
        </p:spPr>
        <p:txBody>
          <a:bodyPr wrap="none" rtlCol="0">
            <a:spAutoFit/>
          </a:bodyPr>
          <a:lstStyle/>
          <a:p>
            <a:pPr algn="ctr"/>
            <a:r>
              <a:rPr lang="en-US" altLang="ja-JP" dirty="0">
                <a:latin typeface="Century Gothic" panose="020B0502020202020204" pitchFamily="34" charset="0"/>
              </a:rPr>
              <a:t>2026</a:t>
            </a:r>
            <a:r>
              <a:rPr lang="ja-JP" altLang="en-US" dirty="0">
                <a:latin typeface="Century Gothic" panose="020B0502020202020204" pitchFamily="34" charset="0"/>
              </a:rPr>
              <a:t>年度年間開催予定表　</a:t>
            </a:r>
            <a:r>
              <a:rPr lang="en-US" altLang="ja-JP" sz="1400" dirty="0">
                <a:latin typeface="Century Gothic" panose="020B0502020202020204" pitchFamily="34" charset="0"/>
              </a:rPr>
              <a:t>2026/2/22</a:t>
            </a:r>
            <a:r>
              <a:rPr lang="ja-JP" altLang="en-US" sz="1400" dirty="0">
                <a:latin typeface="Century Gothic" panose="020B0502020202020204" pitchFamily="34" charset="0"/>
              </a:rPr>
              <a:t>現在</a:t>
            </a:r>
          </a:p>
        </p:txBody>
      </p:sp>
      <p:sp>
        <p:nvSpPr>
          <p:cNvPr id="3" name="正方形/長方形 2"/>
          <p:cNvSpPr/>
          <p:nvPr/>
        </p:nvSpPr>
        <p:spPr>
          <a:xfrm>
            <a:off x="4844306" y="1104948"/>
            <a:ext cx="4843086" cy="677108"/>
          </a:xfrm>
          <a:prstGeom prst="rect">
            <a:avLst/>
          </a:prstGeom>
        </p:spPr>
        <p:txBody>
          <a:bodyPr wrap="square">
            <a:spAutoFit/>
          </a:bodyPr>
          <a:lstStyle/>
          <a:p>
            <a:pPr algn="just">
              <a:spcAft>
                <a:spcPts val="0"/>
              </a:spcAft>
            </a:pPr>
            <a:r>
              <a:rPr lang="ja-JP" altLang="en-US" sz="2000" b="1" kern="100" dirty="0">
                <a:latin typeface="+mn-ea"/>
                <a:cs typeface="Times New Roman" panose="02020603050405020304" pitchFamily="18" charset="0"/>
              </a:rPr>
              <a:t>貯筋運動・ストレッチを中心に、</a:t>
            </a:r>
            <a:endParaRPr lang="en-US" altLang="ja-JP" sz="2000" b="1" kern="100" dirty="0">
              <a:latin typeface="+mn-ea"/>
              <a:cs typeface="Times New Roman" panose="02020603050405020304" pitchFamily="18" charset="0"/>
            </a:endParaRPr>
          </a:p>
          <a:p>
            <a:pPr algn="just">
              <a:spcAft>
                <a:spcPts val="0"/>
              </a:spcAft>
            </a:pPr>
            <a:r>
              <a:rPr lang="ja-JP" altLang="en-US" sz="1600" b="1" kern="100" dirty="0">
                <a:latin typeface="+mn-ea"/>
                <a:cs typeface="Times New Roman" panose="02020603050405020304" pitchFamily="18" charset="0"/>
              </a:rPr>
              <a:t>口腔ケア・脳トレ・リズム体操</a:t>
            </a:r>
            <a:r>
              <a:rPr lang="ja-JP" altLang="en-US" b="1" kern="100" dirty="0">
                <a:latin typeface="+mn-ea"/>
                <a:cs typeface="Times New Roman" panose="02020603050405020304" pitchFamily="18" charset="0"/>
              </a:rPr>
              <a:t>など</a:t>
            </a:r>
            <a:endParaRPr lang="ja-JP" altLang="ja-JP" sz="1600" b="1" kern="100" dirty="0">
              <a:latin typeface="+mn-ea"/>
              <a:cs typeface="Times New Roman" panose="02020603050405020304" pitchFamily="18" charset="0"/>
            </a:endParaRPr>
          </a:p>
        </p:txBody>
      </p:sp>
      <p:sp>
        <p:nvSpPr>
          <p:cNvPr id="32" name="テキスト ボックス 31"/>
          <p:cNvSpPr txBox="1"/>
          <p:nvPr/>
        </p:nvSpPr>
        <p:spPr>
          <a:xfrm>
            <a:off x="77903" y="414683"/>
            <a:ext cx="4394152" cy="475836"/>
          </a:xfrm>
          <a:prstGeom prst="rect">
            <a:avLst/>
          </a:prstGeom>
          <a:noFill/>
        </p:spPr>
        <p:txBody>
          <a:bodyPr wrap="none" rtlCol="0">
            <a:spAutoFit/>
          </a:bodyPr>
          <a:lstStyle/>
          <a:p>
            <a:r>
              <a:rPr lang="ja-JP" altLang="en-US" sz="2492" b="1" dirty="0">
                <a:latin typeface="Century Gothic" panose="020B0502020202020204" pitchFamily="34" charset="0"/>
              </a:rPr>
              <a:t>水</a:t>
            </a:r>
            <a:r>
              <a:rPr lang="ja-JP" altLang="en-US" sz="2000" b="1" dirty="0">
                <a:latin typeface="Century Gothic" panose="020B0502020202020204" pitchFamily="34" charset="0"/>
              </a:rPr>
              <a:t>曜日</a:t>
            </a:r>
            <a:r>
              <a:rPr lang="ja-JP" altLang="en-US" sz="2492" b="1" dirty="0">
                <a:latin typeface="Century Gothic" panose="020B0502020202020204" pitchFamily="34" charset="0"/>
              </a:rPr>
              <a:t> 定期教室</a:t>
            </a:r>
            <a:r>
              <a:rPr lang="ja-JP" altLang="en-US" sz="2492" dirty="0">
                <a:latin typeface="Century Gothic" panose="020B0502020202020204" pitchFamily="34" charset="0"/>
              </a:rPr>
              <a:t>　</a:t>
            </a:r>
            <a:r>
              <a:rPr lang="en-US" altLang="ja-JP" sz="2492" dirty="0">
                <a:latin typeface="Century Gothic" panose="020B0502020202020204" pitchFamily="34" charset="0"/>
              </a:rPr>
              <a:t>10:45-11:45</a:t>
            </a:r>
            <a:endParaRPr lang="ja-JP" altLang="en-US" sz="2492" dirty="0">
              <a:latin typeface="Century Gothic" panose="020B0502020202020204" pitchFamily="34" charset="0"/>
            </a:endParaRPr>
          </a:p>
        </p:txBody>
      </p:sp>
      <p:sp>
        <p:nvSpPr>
          <p:cNvPr id="37" name="テキスト ボックス 36"/>
          <p:cNvSpPr txBox="1"/>
          <p:nvPr/>
        </p:nvSpPr>
        <p:spPr>
          <a:xfrm>
            <a:off x="4817455" y="5160263"/>
            <a:ext cx="3079689" cy="1661993"/>
          </a:xfrm>
          <a:prstGeom prst="rect">
            <a:avLst/>
          </a:prstGeom>
          <a:noFill/>
        </p:spPr>
        <p:txBody>
          <a:bodyPr wrap="none" rtlCol="0">
            <a:spAutoFit/>
          </a:bodyPr>
          <a:lstStyle/>
          <a:p>
            <a:r>
              <a:rPr lang="ja-JP" altLang="en-US" b="1" u="sng" dirty="0">
                <a:latin typeface="Century Gothic" panose="020B0502020202020204" pitchFamily="34" charset="0"/>
              </a:rPr>
              <a:t>▷教室情報</a:t>
            </a:r>
            <a:endParaRPr lang="en-US" altLang="ja-JP" dirty="0">
              <a:latin typeface="Century Gothic" panose="020B0502020202020204" pitchFamily="34" charset="0"/>
            </a:endParaRPr>
          </a:p>
          <a:p>
            <a:r>
              <a:rPr lang="ja-JP" altLang="en-US" sz="1200" dirty="0">
                <a:latin typeface="Century Gothic" panose="020B0502020202020204" pitchFamily="34" charset="0"/>
              </a:rPr>
              <a:t>　</a:t>
            </a:r>
            <a:r>
              <a:rPr lang="ja-JP" altLang="en-US" sz="1200" b="1" dirty="0">
                <a:latin typeface="Century Gothic" panose="020B0502020202020204" pitchFamily="34" charset="0"/>
              </a:rPr>
              <a:t>会場　</a:t>
            </a:r>
            <a:r>
              <a:rPr lang="en-US" altLang="ja-JP" sz="1200" b="1" dirty="0">
                <a:latin typeface="Century Gothic" panose="020B0502020202020204" pitchFamily="34" charset="0"/>
              </a:rPr>
              <a:t>1F</a:t>
            </a:r>
            <a:r>
              <a:rPr lang="ja-JP" altLang="en-US" sz="1200" b="1" dirty="0">
                <a:latin typeface="Century Gothic" panose="020B0502020202020204" pitchFamily="34" charset="0"/>
              </a:rPr>
              <a:t>多目的室</a:t>
            </a:r>
            <a:endParaRPr lang="en-US" altLang="ja-JP" sz="1200" b="1" dirty="0">
              <a:latin typeface="Century Gothic" panose="020B0502020202020204" pitchFamily="34" charset="0"/>
            </a:endParaRPr>
          </a:p>
          <a:p>
            <a:r>
              <a:rPr lang="ja-JP" altLang="en-US" sz="1200" b="1" dirty="0">
                <a:latin typeface="Century Gothic" panose="020B0502020202020204" pitchFamily="34" charset="0"/>
              </a:rPr>
              <a:t>　定員　</a:t>
            </a:r>
            <a:r>
              <a:rPr lang="en-US" altLang="ja-JP" sz="1200" b="1" dirty="0">
                <a:latin typeface="Century Gothic" panose="020B0502020202020204" pitchFamily="34" charset="0"/>
              </a:rPr>
              <a:t>20</a:t>
            </a:r>
            <a:r>
              <a:rPr lang="ja-JP" altLang="en-US" sz="1200" b="1" dirty="0">
                <a:latin typeface="Century Gothic" panose="020B0502020202020204" pitchFamily="34" charset="0"/>
              </a:rPr>
              <a:t>名</a:t>
            </a:r>
            <a:endParaRPr lang="en-US" altLang="ja-JP" sz="1200" b="1" dirty="0">
              <a:latin typeface="Century Gothic" panose="020B0502020202020204" pitchFamily="34" charset="0"/>
            </a:endParaRPr>
          </a:p>
          <a:p>
            <a:r>
              <a:rPr lang="ja-JP" altLang="en-US" sz="1200" b="1" dirty="0">
                <a:latin typeface="Century Gothic" panose="020B0502020202020204" pitchFamily="34" charset="0"/>
              </a:rPr>
              <a:t>　対象　</a:t>
            </a:r>
            <a:r>
              <a:rPr lang="en-US" altLang="ja-JP" sz="1200" b="1" dirty="0">
                <a:latin typeface="Century Gothic" panose="020B0502020202020204" pitchFamily="34" charset="0"/>
              </a:rPr>
              <a:t>18</a:t>
            </a:r>
            <a:r>
              <a:rPr lang="ja-JP" altLang="en-US" sz="1200" b="1" dirty="0">
                <a:latin typeface="Century Gothic" panose="020B0502020202020204" pitchFamily="34" charset="0"/>
              </a:rPr>
              <a:t>歳以上の健康な方</a:t>
            </a:r>
            <a:endParaRPr lang="en-US" altLang="ja-JP" sz="1200" b="1" dirty="0">
              <a:latin typeface="Century Gothic" panose="020B0502020202020204" pitchFamily="34" charset="0"/>
            </a:endParaRPr>
          </a:p>
          <a:p>
            <a:r>
              <a:rPr lang="ja-JP" altLang="en-US" sz="1200" b="1" dirty="0">
                <a:latin typeface="Century Gothic" panose="020B0502020202020204" pitchFamily="34" charset="0"/>
              </a:rPr>
              <a:t>　講師　原田</a:t>
            </a:r>
            <a:endParaRPr lang="en-US" altLang="ja-JP" sz="1200" b="1" dirty="0">
              <a:latin typeface="Century Gothic" panose="020B0502020202020204" pitchFamily="34" charset="0"/>
            </a:endParaRPr>
          </a:p>
          <a:p>
            <a:pPr algn="just">
              <a:spcAft>
                <a:spcPts val="0"/>
              </a:spcAft>
            </a:pPr>
            <a:r>
              <a:rPr lang="ja-JP" altLang="en-US" sz="1200" b="1" kern="100" dirty="0">
                <a:latin typeface="+mn-ea"/>
                <a:cs typeface="Times New Roman" panose="02020603050405020304" pitchFamily="18" charset="0"/>
              </a:rPr>
              <a:t>持ち物　</a:t>
            </a:r>
            <a:r>
              <a:rPr lang="ja-JP" altLang="ja-JP" sz="1200" b="1" kern="100" dirty="0">
                <a:latin typeface="+mn-ea"/>
                <a:cs typeface="Times New Roman" panose="02020603050405020304" pitchFamily="18" charset="0"/>
              </a:rPr>
              <a:t>ヨガマット</a:t>
            </a:r>
            <a:r>
              <a:rPr lang="en-US" altLang="ja-JP" sz="1200" b="1" kern="100" dirty="0">
                <a:latin typeface="+mn-ea"/>
                <a:cs typeface="Times New Roman" panose="02020603050405020304" pitchFamily="18" charset="0"/>
              </a:rPr>
              <a:t>(</a:t>
            </a:r>
            <a:r>
              <a:rPr lang="ja-JP" altLang="en-US" sz="1200" b="1" kern="100" dirty="0">
                <a:latin typeface="+mn-ea"/>
                <a:cs typeface="Times New Roman" panose="02020603050405020304" pitchFamily="18" charset="0"/>
              </a:rPr>
              <a:t>なければ</a:t>
            </a:r>
            <a:r>
              <a:rPr lang="ja-JP" altLang="ja-JP" sz="1200" b="1" kern="100" dirty="0">
                <a:latin typeface="+mn-ea"/>
                <a:cs typeface="Times New Roman" panose="02020603050405020304" pitchFamily="18" charset="0"/>
              </a:rPr>
              <a:t>バスタオル</a:t>
            </a:r>
            <a:r>
              <a:rPr lang="en-US" altLang="ja-JP" sz="1200" b="1" kern="100" dirty="0">
                <a:latin typeface="+mn-ea"/>
                <a:cs typeface="Times New Roman" panose="02020603050405020304" pitchFamily="18" charset="0"/>
              </a:rPr>
              <a:t>)</a:t>
            </a:r>
          </a:p>
          <a:p>
            <a:pPr algn="just">
              <a:spcAft>
                <a:spcPts val="0"/>
              </a:spcAft>
            </a:pPr>
            <a:r>
              <a:rPr lang="ja-JP" altLang="en-US" sz="1200" b="1" kern="100" dirty="0">
                <a:latin typeface="+mn-ea"/>
                <a:cs typeface="Times New Roman" panose="02020603050405020304" pitchFamily="18" charset="0"/>
              </a:rPr>
              <a:t>　　　　</a:t>
            </a:r>
            <a:r>
              <a:rPr lang="ja-JP" altLang="ja-JP" sz="1200" b="1" kern="100" dirty="0">
                <a:latin typeface="+mn-ea"/>
                <a:cs typeface="Times New Roman" panose="02020603050405020304" pitchFamily="18" charset="0"/>
              </a:rPr>
              <a:t>室内</a:t>
            </a:r>
            <a:r>
              <a:rPr lang="ja-JP" altLang="en-US" sz="1200" b="1" kern="100" dirty="0">
                <a:latin typeface="+mn-ea"/>
                <a:cs typeface="Times New Roman" panose="02020603050405020304" pitchFamily="18" charset="0"/>
              </a:rPr>
              <a:t>シューズ・</a:t>
            </a:r>
            <a:r>
              <a:rPr lang="ja-JP" altLang="ja-JP" sz="1200" b="1" kern="100" dirty="0">
                <a:latin typeface="+mn-ea"/>
                <a:cs typeface="Times New Roman" panose="02020603050405020304" pitchFamily="18" charset="0"/>
              </a:rPr>
              <a:t>運動できる服装</a:t>
            </a:r>
            <a:endParaRPr lang="en-US" altLang="ja-JP" sz="1200" b="1" kern="100" dirty="0">
              <a:latin typeface="+mn-ea"/>
              <a:cs typeface="Times New Roman" panose="02020603050405020304" pitchFamily="18" charset="0"/>
            </a:endParaRPr>
          </a:p>
          <a:p>
            <a:pPr algn="just">
              <a:spcAft>
                <a:spcPts val="0"/>
              </a:spcAft>
            </a:pPr>
            <a:r>
              <a:rPr lang="ja-JP" altLang="en-US" sz="1200" b="1" kern="100" dirty="0">
                <a:latin typeface="+mn-ea"/>
                <a:cs typeface="Times New Roman" panose="02020603050405020304" pitchFamily="18" charset="0"/>
              </a:rPr>
              <a:t>　　　　</a:t>
            </a:r>
            <a:r>
              <a:rPr lang="ja-JP" altLang="ja-JP" sz="1200" b="1" kern="100" dirty="0">
                <a:latin typeface="+mn-ea"/>
                <a:cs typeface="Times New Roman" panose="02020603050405020304" pitchFamily="18" charset="0"/>
              </a:rPr>
              <a:t>飲み物・タオル</a:t>
            </a:r>
          </a:p>
        </p:txBody>
      </p:sp>
      <p:sp>
        <p:nvSpPr>
          <p:cNvPr id="13" name="テキスト ボックス 12">
            <a:extLst>
              <a:ext uri="{FF2B5EF4-FFF2-40B4-BE49-F238E27FC236}">
                <a16:creationId xmlns:a16="http://schemas.microsoft.com/office/drawing/2014/main" id="{B0D75399-1CD8-4AA2-40AF-D1E199688BA7}"/>
              </a:ext>
            </a:extLst>
          </p:cNvPr>
          <p:cNvSpPr txBox="1"/>
          <p:nvPr/>
        </p:nvSpPr>
        <p:spPr>
          <a:xfrm>
            <a:off x="4696513" y="176737"/>
            <a:ext cx="1728358" cy="307777"/>
          </a:xfrm>
          <a:prstGeom prst="rect">
            <a:avLst/>
          </a:prstGeom>
          <a:noFill/>
        </p:spPr>
        <p:txBody>
          <a:bodyPr wrap="none" rtlCol="0">
            <a:spAutoFit/>
          </a:bodyPr>
          <a:lstStyle/>
          <a:p>
            <a:r>
              <a:rPr kumimoji="1" lang="en-US" altLang="ja-JP" sz="1400" b="1" dirty="0">
                <a:latin typeface="Century Gothic" panose="020B0502020202020204" pitchFamily="34" charset="0"/>
              </a:rPr>
              <a:t>#</a:t>
            </a:r>
            <a:r>
              <a:rPr lang="ja-JP" altLang="en-US" sz="1400" b="1" dirty="0">
                <a:latin typeface="Century Gothic" panose="020B0502020202020204" pitchFamily="34" charset="0"/>
              </a:rPr>
              <a:t>運動を始めたい方</a:t>
            </a:r>
            <a:endParaRPr kumimoji="1" lang="ja-JP" altLang="en-US" sz="1400" b="1" dirty="0">
              <a:latin typeface="Century Gothic" panose="020B0502020202020204" pitchFamily="34" charset="0"/>
            </a:endParaRPr>
          </a:p>
        </p:txBody>
      </p:sp>
      <p:sp>
        <p:nvSpPr>
          <p:cNvPr id="17" name="テキスト ボックス 16">
            <a:extLst>
              <a:ext uri="{FF2B5EF4-FFF2-40B4-BE49-F238E27FC236}">
                <a16:creationId xmlns:a16="http://schemas.microsoft.com/office/drawing/2014/main" id="{8C592CAC-5FD3-E0AB-448F-0BD0A5D4B3F7}"/>
              </a:ext>
            </a:extLst>
          </p:cNvPr>
          <p:cNvSpPr txBox="1"/>
          <p:nvPr/>
        </p:nvSpPr>
        <p:spPr>
          <a:xfrm>
            <a:off x="4696513" y="394698"/>
            <a:ext cx="1907895" cy="307777"/>
          </a:xfrm>
          <a:prstGeom prst="rect">
            <a:avLst/>
          </a:prstGeom>
          <a:noFill/>
        </p:spPr>
        <p:txBody>
          <a:bodyPr wrap="none" rtlCol="0">
            <a:spAutoFit/>
          </a:bodyPr>
          <a:lstStyle/>
          <a:p>
            <a:r>
              <a:rPr kumimoji="1" lang="en-US" altLang="ja-JP" sz="1400" b="1" dirty="0">
                <a:latin typeface="Century Gothic" panose="020B0502020202020204" pitchFamily="34" charset="0"/>
              </a:rPr>
              <a:t>#</a:t>
            </a:r>
            <a:r>
              <a:rPr kumimoji="1" lang="ja-JP" altLang="en-US" sz="1400" b="1" dirty="0">
                <a:latin typeface="Century Gothic" panose="020B0502020202020204" pitchFamily="34" charset="0"/>
              </a:rPr>
              <a:t>楽しく</a:t>
            </a:r>
            <a:r>
              <a:rPr lang="ja-JP" altLang="en-US" sz="1400" b="1" dirty="0">
                <a:latin typeface="Century Gothic" panose="020B0502020202020204" pitchFamily="34" charset="0"/>
              </a:rPr>
              <a:t>運動したい方</a:t>
            </a:r>
            <a:endParaRPr kumimoji="1" lang="ja-JP" altLang="en-US" sz="1400" b="1" dirty="0">
              <a:latin typeface="Century Gothic" panose="020B0502020202020204" pitchFamily="34" charset="0"/>
            </a:endParaRPr>
          </a:p>
        </p:txBody>
      </p:sp>
      <p:sp>
        <p:nvSpPr>
          <p:cNvPr id="18" name="テキスト ボックス 17">
            <a:extLst>
              <a:ext uri="{FF2B5EF4-FFF2-40B4-BE49-F238E27FC236}">
                <a16:creationId xmlns:a16="http://schemas.microsoft.com/office/drawing/2014/main" id="{1FA21E35-1EAD-DB98-FD95-318E1BCE1AF5}"/>
              </a:ext>
            </a:extLst>
          </p:cNvPr>
          <p:cNvSpPr txBox="1"/>
          <p:nvPr/>
        </p:nvSpPr>
        <p:spPr>
          <a:xfrm>
            <a:off x="4696513" y="618937"/>
            <a:ext cx="2087431" cy="307777"/>
          </a:xfrm>
          <a:prstGeom prst="rect">
            <a:avLst/>
          </a:prstGeom>
          <a:noFill/>
        </p:spPr>
        <p:txBody>
          <a:bodyPr wrap="none" rtlCol="0">
            <a:spAutoFit/>
          </a:bodyPr>
          <a:lstStyle/>
          <a:p>
            <a:r>
              <a:rPr kumimoji="1" lang="en-US" altLang="ja-JP" sz="1400" b="1" dirty="0">
                <a:latin typeface="Century Gothic" panose="020B0502020202020204" pitchFamily="34" charset="0"/>
              </a:rPr>
              <a:t>#</a:t>
            </a:r>
            <a:r>
              <a:rPr lang="ja-JP" altLang="en-US" sz="1400" b="1" dirty="0">
                <a:latin typeface="Century Gothic" panose="020B0502020202020204" pitchFamily="34" charset="0"/>
              </a:rPr>
              <a:t>健康運動指導士の教室</a:t>
            </a:r>
            <a:endParaRPr kumimoji="1" lang="en-US" altLang="ja-JP" sz="1400" b="1" dirty="0">
              <a:latin typeface="Century Gothic" panose="020B0502020202020204" pitchFamily="34" charset="0"/>
            </a:endParaRPr>
          </a:p>
        </p:txBody>
      </p:sp>
      <p:pic>
        <p:nvPicPr>
          <p:cNvPr id="19" name="図 18">
            <a:extLst>
              <a:ext uri="{FF2B5EF4-FFF2-40B4-BE49-F238E27FC236}">
                <a16:creationId xmlns:a16="http://schemas.microsoft.com/office/drawing/2014/main" id="{619B9890-B485-FC48-47F9-FA6A3420119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87980" y="288728"/>
            <a:ext cx="504000" cy="504000"/>
          </a:xfrm>
          <a:prstGeom prst="rect">
            <a:avLst/>
          </a:prstGeom>
        </p:spPr>
      </p:pic>
      <p:sp>
        <p:nvSpPr>
          <p:cNvPr id="20" name="テキスト ボックス 19">
            <a:extLst>
              <a:ext uri="{FF2B5EF4-FFF2-40B4-BE49-F238E27FC236}">
                <a16:creationId xmlns:a16="http://schemas.microsoft.com/office/drawing/2014/main" id="{6EF2E899-2722-7384-8FFC-C666A638E094}"/>
              </a:ext>
            </a:extLst>
          </p:cNvPr>
          <p:cNvSpPr txBox="1"/>
          <p:nvPr/>
        </p:nvSpPr>
        <p:spPr>
          <a:xfrm>
            <a:off x="8927198" y="723795"/>
            <a:ext cx="933269" cy="276999"/>
          </a:xfrm>
          <a:prstGeom prst="rect">
            <a:avLst/>
          </a:prstGeom>
          <a:noFill/>
        </p:spPr>
        <p:txBody>
          <a:bodyPr wrap="none" rtlCol="0">
            <a:spAutoFit/>
          </a:bodyPr>
          <a:lstStyle/>
          <a:p>
            <a:r>
              <a:rPr lang="en-US" altLang="ja-JP" sz="1200" dirty="0">
                <a:latin typeface="Century Gothic" panose="020B0502020202020204" pitchFamily="34" charset="0"/>
              </a:rPr>
              <a:t>Instagram</a:t>
            </a:r>
            <a:endParaRPr kumimoji="1" lang="ja-JP" altLang="en-US" sz="1200" dirty="0">
              <a:latin typeface="Century Gothic" panose="020B0502020202020204" pitchFamily="34" charset="0"/>
            </a:endParaRPr>
          </a:p>
        </p:txBody>
      </p:sp>
      <p:pic>
        <p:nvPicPr>
          <p:cNvPr id="21" name="図 20">
            <a:extLst>
              <a:ext uri="{FF2B5EF4-FFF2-40B4-BE49-F238E27FC236}">
                <a16:creationId xmlns:a16="http://schemas.microsoft.com/office/drawing/2014/main" id="{FFD78D5B-D4B6-3053-554D-BAF60C9317F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5641" y="277755"/>
            <a:ext cx="504000" cy="504000"/>
          </a:xfrm>
          <a:prstGeom prst="rect">
            <a:avLst/>
          </a:prstGeom>
        </p:spPr>
      </p:pic>
      <p:sp>
        <p:nvSpPr>
          <p:cNvPr id="22" name="テキスト ボックス 21">
            <a:extLst>
              <a:ext uri="{FF2B5EF4-FFF2-40B4-BE49-F238E27FC236}">
                <a16:creationId xmlns:a16="http://schemas.microsoft.com/office/drawing/2014/main" id="{2A08ACC9-A4D0-2605-EB74-34B07CDF1B61}"/>
              </a:ext>
            </a:extLst>
          </p:cNvPr>
          <p:cNvSpPr txBox="1"/>
          <p:nvPr/>
        </p:nvSpPr>
        <p:spPr>
          <a:xfrm>
            <a:off x="6885202" y="701493"/>
            <a:ext cx="381836" cy="276999"/>
          </a:xfrm>
          <a:prstGeom prst="rect">
            <a:avLst/>
          </a:prstGeom>
          <a:noFill/>
        </p:spPr>
        <p:txBody>
          <a:bodyPr wrap="none" rtlCol="0">
            <a:spAutoFit/>
          </a:bodyPr>
          <a:lstStyle/>
          <a:p>
            <a:r>
              <a:rPr lang="en-US" altLang="ja-JP" sz="1200" dirty="0">
                <a:latin typeface="Century Gothic" panose="020B0502020202020204" pitchFamily="34" charset="0"/>
              </a:rPr>
              <a:t>HP</a:t>
            </a:r>
            <a:endParaRPr kumimoji="1" lang="ja-JP" altLang="en-US" sz="1200" dirty="0">
              <a:latin typeface="Century Gothic" panose="020B0502020202020204" pitchFamily="34" charset="0"/>
            </a:endParaRPr>
          </a:p>
        </p:txBody>
      </p:sp>
      <p:pic>
        <p:nvPicPr>
          <p:cNvPr id="24" name="図 23">
            <a:extLst>
              <a:ext uri="{FF2B5EF4-FFF2-40B4-BE49-F238E27FC236}">
                <a16:creationId xmlns:a16="http://schemas.microsoft.com/office/drawing/2014/main" id="{5C3D9B89-88B4-EC99-7BDC-1A34B7D6351D}"/>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025" t="8113" r="11106" b="-1"/>
          <a:stretch/>
        </p:blipFill>
        <p:spPr>
          <a:xfrm>
            <a:off x="9095251" y="282578"/>
            <a:ext cx="540000" cy="508167"/>
          </a:xfrm>
          <a:prstGeom prst="rect">
            <a:avLst/>
          </a:prstGeom>
        </p:spPr>
      </p:pic>
      <p:pic>
        <p:nvPicPr>
          <p:cNvPr id="25" name="図 24" descr="QR コード&#10;&#10;自動的に生成された説明">
            <a:extLst>
              <a:ext uri="{FF2B5EF4-FFF2-40B4-BE49-F238E27FC236}">
                <a16:creationId xmlns:a16="http://schemas.microsoft.com/office/drawing/2014/main" id="{F87D2729-FBD4-5D8C-748C-FD781F3276B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534099" y="281525"/>
            <a:ext cx="509299" cy="509299"/>
          </a:xfrm>
          <a:prstGeom prst="rect">
            <a:avLst/>
          </a:prstGeom>
        </p:spPr>
      </p:pic>
      <p:sp>
        <p:nvSpPr>
          <p:cNvPr id="27" name="テキスト ボックス 26">
            <a:extLst>
              <a:ext uri="{FF2B5EF4-FFF2-40B4-BE49-F238E27FC236}">
                <a16:creationId xmlns:a16="http://schemas.microsoft.com/office/drawing/2014/main" id="{0106CFB9-7863-FC72-1204-81A835538381}"/>
              </a:ext>
            </a:extLst>
          </p:cNvPr>
          <p:cNvSpPr txBox="1"/>
          <p:nvPr/>
        </p:nvSpPr>
        <p:spPr>
          <a:xfrm>
            <a:off x="7551647" y="716655"/>
            <a:ext cx="492863" cy="253916"/>
          </a:xfrm>
          <a:prstGeom prst="rect">
            <a:avLst/>
          </a:prstGeom>
          <a:noFill/>
        </p:spPr>
        <p:txBody>
          <a:bodyPr wrap="square" rtlCol="0">
            <a:spAutoFit/>
          </a:bodyPr>
          <a:lstStyle/>
          <a:p>
            <a:r>
              <a:rPr kumimoji="1" lang="en-US" altLang="ja-JP" sz="1050" dirty="0">
                <a:latin typeface="Century Gothic" panose="020B0502020202020204" pitchFamily="34" charset="0"/>
              </a:rPr>
              <a:t>LINE</a:t>
            </a:r>
            <a:endParaRPr kumimoji="1" lang="ja-JP" altLang="en-US" sz="1050" dirty="0">
              <a:latin typeface="Century Gothic" panose="020B0502020202020204" pitchFamily="34" charset="0"/>
            </a:endParaRPr>
          </a:p>
        </p:txBody>
      </p:sp>
      <p:sp>
        <p:nvSpPr>
          <p:cNvPr id="28" name="テキスト ボックス 27">
            <a:extLst>
              <a:ext uri="{FF2B5EF4-FFF2-40B4-BE49-F238E27FC236}">
                <a16:creationId xmlns:a16="http://schemas.microsoft.com/office/drawing/2014/main" id="{65A85DB1-34F2-439F-4A88-F1EC25F9649C}"/>
              </a:ext>
            </a:extLst>
          </p:cNvPr>
          <p:cNvSpPr txBox="1"/>
          <p:nvPr/>
        </p:nvSpPr>
        <p:spPr>
          <a:xfrm>
            <a:off x="8401889" y="723795"/>
            <a:ext cx="277640" cy="276999"/>
          </a:xfrm>
          <a:prstGeom prst="rect">
            <a:avLst/>
          </a:prstGeom>
          <a:noFill/>
        </p:spPr>
        <p:txBody>
          <a:bodyPr wrap="none" rtlCol="0">
            <a:spAutoFit/>
          </a:bodyPr>
          <a:lstStyle/>
          <a:p>
            <a:r>
              <a:rPr lang="en-US" altLang="ja-JP" sz="1200" dirty="0">
                <a:latin typeface="Century Gothic" panose="020B0502020202020204" pitchFamily="34" charset="0"/>
              </a:rPr>
              <a:t>X</a:t>
            </a:r>
            <a:endParaRPr kumimoji="1" lang="ja-JP" altLang="en-US" sz="1200" dirty="0">
              <a:latin typeface="Century Gothic" panose="020B0502020202020204" pitchFamily="34" charset="0"/>
            </a:endParaRPr>
          </a:p>
        </p:txBody>
      </p:sp>
      <p:sp>
        <p:nvSpPr>
          <p:cNvPr id="29" name="テキスト ボックス 28">
            <a:extLst>
              <a:ext uri="{FF2B5EF4-FFF2-40B4-BE49-F238E27FC236}">
                <a16:creationId xmlns:a16="http://schemas.microsoft.com/office/drawing/2014/main" id="{6271A9B1-1115-FFDF-D83C-E941F452198F}"/>
              </a:ext>
            </a:extLst>
          </p:cNvPr>
          <p:cNvSpPr txBox="1"/>
          <p:nvPr/>
        </p:nvSpPr>
        <p:spPr>
          <a:xfrm>
            <a:off x="6734942" y="43987"/>
            <a:ext cx="2492990" cy="246221"/>
          </a:xfrm>
          <a:prstGeom prst="rect">
            <a:avLst/>
          </a:prstGeom>
          <a:noFill/>
        </p:spPr>
        <p:txBody>
          <a:bodyPr wrap="none" rtlCol="0">
            <a:spAutoFit/>
          </a:bodyPr>
          <a:lstStyle/>
          <a:p>
            <a:r>
              <a:rPr kumimoji="1" lang="ja-JP" altLang="en-US" sz="1000" dirty="0">
                <a:latin typeface="Century Gothic" panose="020B0502020202020204" pitchFamily="34" charset="0"/>
              </a:rPr>
              <a:t>▶寒川アリーナからのお知らせはこちら</a:t>
            </a:r>
          </a:p>
        </p:txBody>
      </p:sp>
      <p:sp>
        <p:nvSpPr>
          <p:cNvPr id="30" name="正方形/長方形 29">
            <a:extLst>
              <a:ext uri="{FF2B5EF4-FFF2-40B4-BE49-F238E27FC236}">
                <a16:creationId xmlns:a16="http://schemas.microsoft.com/office/drawing/2014/main" id="{3F3F3DCE-1C27-5765-90CF-C31A25FD5117}"/>
              </a:ext>
            </a:extLst>
          </p:cNvPr>
          <p:cNvSpPr/>
          <p:nvPr/>
        </p:nvSpPr>
        <p:spPr>
          <a:xfrm>
            <a:off x="6734942" y="16466"/>
            <a:ext cx="3152349" cy="95410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06FD5511-19FD-6A32-053E-5DB72A2263F2}"/>
              </a:ext>
            </a:extLst>
          </p:cNvPr>
          <p:cNvSpPr txBox="1"/>
          <p:nvPr/>
        </p:nvSpPr>
        <p:spPr>
          <a:xfrm>
            <a:off x="7848068" y="6229956"/>
            <a:ext cx="1980029" cy="553998"/>
          </a:xfrm>
          <a:prstGeom prst="rect">
            <a:avLst/>
          </a:prstGeom>
          <a:noFill/>
        </p:spPr>
        <p:txBody>
          <a:bodyPr wrap="none" rtlCol="0">
            <a:spAutoFit/>
          </a:bodyPr>
          <a:lstStyle/>
          <a:p>
            <a:r>
              <a:rPr lang="ja-JP" altLang="en-US" sz="1000" dirty="0">
                <a:latin typeface="Century Gothic" panose="020B0502020202020204" pitchFamily="34" charset="0"/>
              </a:rPr>
              <a:t>▶お問合せ・お申込みはこちら</a:t>
            </a:r>
            <a:endParaRPr lang="en-US" altLang="ja-JP" sz="1000" dirty="0">
              <a:latin typeface="Century Gothic" panose="020B0502020202020204" pitchFamily="34" charset="0"/>
            </a:endParaRPr>
          </a:p>
          <a:p>
            <a:r>
              <a:rPr lang="ja-JP" altLang="en-US" sz="1000" dirty="0">
                <a:latin typeface="Century Gothic" panose="020B0502020202020204" pitchFamily="34" charset="0"/>
              </a:rPr>
              <a:t>シンコースポーツ寒川アリーナ</a:t>
            </a:r>
            <a:endParaRPr lang="en-US" altLang="ja-JP" sz="1000" dirty="0">
              <a:latin typeface="Century Gothic" panose="020B0502020202020204" pitchFamily="34" charset="0"/>
            </a:endParaRPr>
          </a:p>
          <a:p>
            <a:pPr algn="ctr"/>
            <a:r>
              <a:rPr lang="en-US" altLang="ja-JP" sz="1000" dirty="0">
                <a:latin typeface="Century Gothic" panose="020B0502020202020204" pitchFamily="34" charset="0"/>
              </a:rPr>
              <a:t>Tel.0467-75-1005</a:t>
            </a:r>
            <a:endParaRPr lang="ja-JP" altLang="en-US" sz="1000" dirty="0">
              <a:latin typeface="Century Gothic" panose="020B0502020202020204" pitchFamily="34" charset="0"/>
            </a:endParaRPr>
          </a:p>
        </p:txBody>
      </p:sp>
      <p:sp>
        <p:nvSpPr>
          <p:cNvPr id="33" name="正方形/長方形 32">
            <a:extLst>
              <a:ext uri="{FF2B5EF4-FFF2-40B4-BE49-F238E27FC236}">
                <a16:creationId xmlns:a16="http://schemas.microsoft.com/office/drawing/2014/main" id="{B5852012-8AD0-8159-4810-069875182CF4}"/>
              </a:ext>
            </a:extLst>
          </p:cNvPr>
          <p:cNvSpPr/>
          <p:nvPr/>
        </p:nvSpPr>
        <p:spPr>
          <a:xfrm>
            <a:off x="7823951" y="6203089"/>
            <a:ext cx="2032140" cy="59821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581F4363-C314-B354-84DF-63CBC68BA6D3}"/>
              </a:ext>
            </a:extLst>
          </p:cNvPr>
          <p:cNvSpPr txBox="1"/>
          <p:nvPr/>
        </p:nvSpPr>
        <p:spPr>
          <a:xfrm>
            <a:off x="4817455" y="1803256"/>
            <a:ext cx="4947385" cy="3385542"/>
          </a:xfrm>
          <a:prstGeom prst="rect">
            <a:avLst/>
          </a:prstGeom>
          <a:noFill/>
        </p:spPr>
        <p:txBody>
          <a:bodyPr wrap="square" rtlCol="0">
            <a:spAutoFit/>
          </a:bodyPr>
          <a:lstStyle/>
          <a:p>
            <a:r>
              <a:rPr lang="ja-JP" altLang="en-US" b="1" u="sng" dirty="0">
                <a:latin typeface="Century Gothic" panose="020B0502020202020204" pitchFamily="34" charset="0"/>
              </a:rPr>
              <a:t>▷お申込み方法</a:t>
            </a:r>
            <a:endParaRPr lang="en-US" altLang="ja-JP" b="1" u="sng" dirty="0">
              <a:latin typeface="Century Gothic" panose="020B0502020202020204" pitchFamily="34" charset="0"/>
            </a:endParaRPr>
          </a:p>
          <a:p>
            <a:r>
              <a:rPr lang="ja-JP" altLang="en-US" sz="1200" dirty="0">
                <a:latin typeface="Century Gothic" panose="020B0502020202020204" pitchFamily="34" charset="0"/>
              </a:rPr>
              <a:t>・</a:t>
            </a:r>
            <a:r>
              <a:rPr lang="en-US" altLang="ja-JP" sz="1200" dirty="0">
                <a:latin typeface="Century Gothic" panose="020B0502020202020204" pitchFamily="34" charset="0"/>
              </a:rPr>
              <a:t>1F</a:t>
            </a:r>
            <a:r>
              <a:rPr lang="ja-JP" altLang="en-US" sz="1200" dirty="0">
                <a:latin typeface="Century Gothic" panose="020B0502020202020204" pitchFamily="34" charset="0"/>
              </a:rPr>
              <a:t>受付またはお電話でお申込みください。</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・レッスンメンバーズ登録が必要です。</a:t>
            </a:r>
            <a:r>
              <a:rPr lang="en-US" altLang="ja-JP" sz="1200" dirty="0">
                <a:latin typeface="Century Gothic" panose="020B0502020202020204" pitchFamily="34" charset="0"/>
              </a:rPr>
              <a:t>※</a:t>
            </a:r>
            <a:r>
              <a:rPr lang="ja-JP" altLang="en-US" sz="1200" dirty="0">
                <a:latin typeface="Century Gothic" panose="020B0502020202020204" pitchFamily="34" charset="0"/>
              </a:rPr>
              <a:t>登録無料</a:t>
            </a:r>
            <a:endParaRPr lang="en-US" altLang="ja-JP" sz="1200" dirty="0">
              <a:latin typeface="Century Gothic" panose="020B0502020202020204" pitchFamily="34" charset="0"/>
            </a:endParaRPr>
          </a:p>
          <a:p>
            <a:endParaRPr lang="en-US" altLang="ja-JP" sz="1200" dirty="0">
              <a:latin typeface="Century Gothic" panose="020B0502020202020204" pitchFamily="34" charset="0"/>
            </a:endParaRPr>
          </a:p>
          <a:p>
            <a:r>
              <a:rPr lang="ja-JP" altLang="en-US" b="1" u="sng" dirty="0">
                <a:latin typeface="Century Gothic" panose="020B0502020202020204" pitchFamily="34" charset="0"/>
              </a:rPr>
              <a:t>▷開催について</a:t>
            </a:r>
            <a:endParaRPr lang="en-US" altLang="ja-JP" b="1" u="sng" dirty="0">
              <a:latin typeface="Century Gothic" panose="020B0502020202020204" pitchFamily="34" charset="0"/>
            </a:endParaRPr>
          </a:p>
          <a:p>
            <a:r>
              <a:rPr lang="ja-JP" altLang="en-US" sz="1400" dirty="0">
                <a:latin typeface="Century Gothic" panose="020B0502020202020204" pitchFamily="34" charset="0"/>
              </a:rPr>
              <a:t>・日程は変更する場合があります。最新の情報をご確認ください。</a:t>
            </a:r>
            <a:endParaRPr lang="en-US" altLang="ja-JP" sz="1400" dirty="0">
              <a:latin typeface="Century Gothic" panose="020B0502020202020204" pitchFamily="34" charset="0"/>
            </a:endParaRPr>
          </a:p>
          <a:p>
            <a:r>
              <a:rPr lang="ja-JP" altLang="en-US" sz="1200" dirty="0">
                <a:latin typeface="Century Gothic" panose="020B0502020202020204" pitchFamily="34" charset="0"/>
              </a:rPr>
              <a:t>・施設や講師都合による代行、休講の場合は</a:t>
            </a:r>
            <a:r>
              <a:rPr lang="en-US" altLang="ja-JP" sz="1200" dirty="0">
                <a:latin typeface="Century Gothic" panose="020B0502020202020204" pitchFamily="34" charset="0"/>
              </a:rPr>
              <a:t>HP</a:t>
            </a:r>
            <a:r>
              <a:rPr lang="ja-JP" altLang="en-US" sz="1200" dirty="0">
                <a:latin typeface="Century Gothic" panose="020B0502020202020204" pitchFamily="34" charset="0"/>
              </a:rPr>
              <a:t>や</a:t>
            </a:r>
            <a:r>
              <a:rPr lang="en-US" altLang="ja-JP" sz="1200" dirty="0">
                <a:latin typeface="Century Gothic" panose="020B0502020202020204" pitchFamily="34" charset="0"/>
              </a:rPr>
              <a:t>SNS</a:t>
            </a:r>
            <a:r>
              <a:rPr lang="ja-JP" altLang="en-US" sz="1200" dirty="0">
                <a:latin typeface="Century Gothic" panose="020B0502020202020204" pitchFamily="34" charset="0"/>
              </a:rPr>
              <a:t>でお知らせします。</a:t>
            </a:r>
            <a:r>
              <a:rPr lang="en-US" altLang="ja-JP" sz="1200" dirty="0">
                <a:latin typeface="Century Gothic" panose="020B0502020202020204" pitchFamily="34" charset="0"/>
              </a:rPr>
              <a:t>※</a:t>
            </a:r>
            <a:r>
              <a:rPr lang="ja-JP" altLang="en-US" sz="1200" dirty="0">
                <a:latin typeface="Century Gothic" panose="020B0502020202020204" pitchFamily="34" charset="0"/>
              </a:rPr>
              <a:t>閲覧環境のない方は、お手数ですが体育館までお電話くださいますようお願いいたします。</a:t>
            </a:r>
            <a:endParaRPr lang="en-US" altLang="ja-JP" sz="1200" dirty="0">
              <a:latin typeface="Century Gothic" panose="020B0502020202020204" pitchFamily="34" charset="0"/>
            </a:endParaRPr>
          </a:p>
          <a:p>
            <a:endParaRPr lang="en-US" altLang="ja-JP" sz="1200" b="1" u="sng" dirty="0">
              <a:latin typeface="Century Gothic" panose="020B0502020202020204" pitchFamily="34" charset="0"/>
            </a:endParaRPr>
          </a:p>
          <a:p>
            <a:r>
              <a:rPr lang="ja-JP" altLang="en-US" b="1" u="sng" dirty="0">
                <a:latin typeface="Century Gothic" panose="020B0502020202020204" pitchFamily="34" charset="0"/>
              </a:rPr>
              <a:t>▷参加費について</a:t>
            </a:r>
            <a:endParaRPr lang="en-US" altLang="ja-JP" b="1" u="sng" dirty="0">
              <a:latin typeface="Century Gothic" panose="020B0502020202020204" pitchFamily="34" charset="0"/>
            </a:endParaRPr>
          </a:p>
          <a:p>
            <a:r>
              <a:rPr lang="ja-JP" altLang="en-US" sz="1200" dirty="0">
                <a:latin typeface="Century Gothic" panose="020B0502020202020204" pitchFamily="34" charset="0"/>
              </a:rPr>
              <a:t>・</a:t>
            </a:r>
            <a:r>
              <a:rPr lang="en-US" altLang="ja-JP" sz="1200" dirty="0">
                <a:latin typeface="Century Gothic" panose="020B0502020202020204" pitchFamily="34" charset="0"/>
              </a:rPr>
              <a:t>1F</a:t>
            </a:r>
            <a:r>
              <a:rPr lang="ja-JP" altLang="en-US" sz="1200" dirty="0">
                <a:latin typeface="Century Gothic" panose="020B0502020202020204" pitchFamily="34" charset="0"/>
              </a:rPr>
              <a:t>受付にて</a:t>
            </a:r>
            <a:r>
              <a:rPr lang="ja-JP" altLang="en-US" sz="1200" b="1" dirty="0">
                <a:latin typeface="Century Gothic" panose="020B0502020202020204" pitchFamily="34" charset="0"/>
              </a:rPr>
              <a:t>現金</a:t>
            </a:r>
            <a:r>
              <a:rPr lang="ja-JP" altLang="en-US" sz="1200" dirty="0">
                <a:latin typeface="Century Gothic" panose="020B0502020202020204" pitchFamily="34" charset="0"/>
              </a:rPr>
              <a:t>支払いのみ可能です。</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a:t>
            </a:r>
            <a:r>
              <a:rPr lang="ja-JP" altLang="en-US" sz="1200" b="1" dirty="0">
                <a:latin typeface="Century Gothic" panose="020B0502020202020204" pitchFamily="34" charset="0"/>
              </a:rPr>
              <a:t>各期初回参加日にお支払い</a:t>
            </a:r>
            <a:r>
              <a:rPr lang="ja-JP" altLang="en-US" sz="1200" dirty="0">
                <a:latin typeface="Century Gothic" panose="020B0502020202020204" pitchFamily="34" charset="0"/>
              </a:rPr>
              <a:t>ください。</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・すべて保険料込みの価格です。</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・お客様都合による返金はできません。</a:t>
            </a:r>
            <a:endParaRPr lang="en-US" altLang="ja-JP" sz="1200" dirty="0">
              <a:latin typeface="Century Gothic" panose="020B0502020202020204" pitchFamily="34" charset="0"/>
            </a:endParaRPr>
          </a:p>
        </p:txBody>
      </p:sp>
      <p:cxnSp>
        <p:nvCxnSpPr>
          <p:cNvPr id="35" name="直線コネクタ 34">
            <a:extLst>
              <a:ext uri="{FF2B5EF4-FFF2-40B4-BE49-F238E27FC236}">
                <a16:creationId xmlns:a16="http://schemas.microsoft.com/office/drawing/2014/main" id="{A5067F42-4A67-F685-4D24-3AD9405846A5}"/>
              </a:ext>
            </a:extLst>
          </p:cNvPr>
          <p:cNvCxnSpPr/>
          <p:nvPr/>
        </p:nvCxnSpPr>
        <p:spPr>
          <a:xfrm>
            <a:off x="4850223" y="2089157"/>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1842AB53-DE02-FAF9-BD76-F05FE711479B}"/>
              </a:ext>
            </a:extLst>
          </p:cNvPr>
          <p:cNvCxnSpPr/>
          <p:nvPr/>
        </p:nvCxnSpPr>
        <p:spPr>
          <a:xfrm>
            <a:off x="4858094" y="2913361"/>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DD35D45A-BE8A-E9BE-7601-72805C8C11EE}"/>
              </a:ext>
            </a:extLst>
          </p:cNvPr>
          <p:cNvCxnSpPr/>
          <p:nvPr/>
        </p:nvCxnSpPr>
        <p:spPr>
          <a:xfrm>
            <a:off x="4858094" y="4350275"/>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28F60D9A-055C-C13A-BB42-61B58EFF8762}"/>
              </a:ext>
            </a:extLst>
          </p:cNvPr>
          <p:cNvCxnSpPr/>
          <p:nvPr/>
        </p:nvCxnSpPr>
        <p:spPr>
          <a:xfrm>
            <a:off x="4867425" y="5445067"/>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C9929439-9D13-0D68-2944-C9D56EF6F0D4}"/>
              </a:ext>
            </a:extLst>
          </p:cNvPr>
          <p:cNvSpPr txBox="1"/>
          <p:nvPr/>
        </p:nvSpPr>
        <p:spPr>
          <a:xfrm>
            <a:off x="142677" y="1418577"/>
            <a:ext cx="4461478" cy="594330"/>
          </a:xfrm>
          <a:prstGeom prst="rect">
            <a:avLst/>
          </a:prstGeom>
          <a:noFill/>
        </p:spPr>
        <p:txBody>
          <a:bodyPr wrap="none" rtlCol="0">
            <a:spAutoFit/>
          </a:bodyPr>
          <a:lstStyle/>
          <a:p>
            <a:r>
              <a:rPr lang="ja-JP" altLang="en-US" sz="1662" b="1" dirty="0">
                <a:latin typeface="Century Gothic" panose="020B0502020202020204" pitchFamily="34" charset="0"/>
              </a:rPr>
              <a:t>月払い制</a:t>
            </a:r>
            <a:r>
              <a:rPr lang="ja-JP" altLang="en-US" sz="1385" dirty="0">
                <a:latin typeface="Century Gothic" panose="020B0502020202020204" pitchFamily="34" charset="0"/>
              </a:rPr>
              <a:t>  </a:t>
            </a:r>
            <a:r>
              <a:rPr lang="en-US" altLang="ja-JP" sz="1246" dirty="0">
                <a:latin typeface="Century Gothic" panose="020B0502020202020204" pitchFamily="34" charset="0"/>
              </a:rPr>
              <a:t>(</a:t>
            </a:r>
            <a:r>
              <a:rPr lang="ja-JP" altLang="en-US" sz="1246" dirty="0">
                <a:latin typeface="Century Gothic" panose="020B0502020202020204" pitchFamily="34" charset="0"/>
              </a:rPr>
              <a:t>税込</a:t>
            </a:r>
            <a:r>
              <a:rPr lang="en-US" altLang="ja-JP" sz="1246" dirty="0">
                <a:latin typeface="Century Gothic" panose="020B0502020202020204" pitchFamily="34" charset="0"/>
              </a:rPr>
              <a:t>)</a:t>
            </a:r>
            <a:r>
              <a:rPr lang="ja-JP" altLang="en-US" sz="1400" dirty="0">
                <a:latin typeface="Century Gothic" panose="020B0502020202020204" pitchFamily="34" charset="0"/>
              </a:rPr>
              <a:t>　</a:t>
            </a:r>
            <a:r>
              <a:rPr lang="ja-JP" altLang="en-US" sz="1600" b="1" dirty="0">
                <a:latin typeface="Century Gothic" panose="020B0502020202020204" pitchFamily="34" charset="0"/>
              </a:rPr>
              <a:t>月</a:t>
            </a:r>
            <a:r>
              <a:rPr lang="en-US" altLang="ja-JP" sz="1600" b="1" dirty="0">
                <a:latin typeface="Century Gothic" panose="020B0502020202020204" pitchFamily="34" charset="0"/>
              </a:rPr>
              <a:t>4</a:t>
            </a:r>
            <a:r>
              <a:rPr lang="ja-JP" altLang="en-US" sz="1600" b="1" dirty="0">
                <a:latin typeface="Century Gothic" panose="020B0502020202020204" pitchFamily="34" charset="0"/>
              </a:rPr>
              <a:t>回</a:t>
            </a:r>
            <a:r>
              <a:rPr lang="en-US" altLang="ja-JP" sz="1600" b="1" dirty="0">
                <a:latin typeface="Century Gothic" panose="020B0502020202020204" pitchFamily="34" charset="0"/>
              </a:rPr>
              <a:t>2,200</a:t>
            </a:r>
            <a:r>
              <a:rPr lang="ja-JP" altLang="en-US" sz="1600" b="1" dirty="0">
                <a:latin typeface="Century Gothic" panose="020B0502020202020204" pitchFamily="34" charset="0"/>
              </a:rPr>
              <a:t>円　月</a:t>
            </a:r>
            <a:r>
              <a:rPr lang="en-US" altLang="ja-JP" sz="1600" b="1" dirty="0">
                <a:latin typeface="Century Gothic" panose="020B0502020202020204" pitchFamily="34" charset="0"/>
              </a:rPr>
              <a:t>5</a:t>
            </a:r>
            <a:r>
              <a:rPr lang="ja-JP" altLang="en-US" sz="1600" b="1" dirty="0">
                <a:latin typeface="Century Gothic" panose="020B0502020202020204" pitchFamily="34" charset="0"/>
              </a:rPr>
              <a:t>回</a:t>
            </a:r>
            <a:r>
              <a:rPr lang="en-US" altLang="ja-JP" sz="1600" b="1" dirty="0">
                <a:latin typeface="Century Gothic" panose="020B0502020202020204" pitchFamily="34" charset="0"/>
              </a:rPr>
              <a:t>2,750</a:t>
            </a:r>
            <a:r>
              <a:rPr lang="ja-JP" altLang="en-US" sz="1600" b="1" dirty="0">
                <a:latin typeface="Century Gothic" panose="020B0502020202020204" pitchFamily="34" charset="0"/>
              </a:rPr>
              <a:t>円</a:t>
            </a:r>
            <a:endParaRPr lang="en-US" altLang="ja-JP" sz="1600" b="1" dirty="0">
              <a:latin typeface="Century Gothic" panose="020B0502020202020204" pitchFamily="34" charset="0"/>
            </a:endParaRPr>
          </a:p>
          <a:p>
            <a:pPr algn="r"/>
            <a:r>
              <a:rPr lang="en-US" altLang="ja-JP" sz="1600" b="1" dirty="0">
                <a:latin typeface="Century Gothic" panose="020B0502020202020204" pitchFamily="34" charset="0"/>
              </a:rPr>
              <a:t>1</a:t>
            </a:r>
            <a:r>
              <a:rPr lang="ja-JP" altLang="en-US" sz="1400" b="1" dirty="0">
                <a:latin typeface="Century Gothic" panose="020B0502020202020204" pitchFamily="34" charset="0"/>
              </a:rPr>
              <a:t>回参加 </a:t>
            </a:r>
            <a:r>
              <a:rPr lang="en-US" altLang="ja-JP" sz="1400" b="1" dirty="0">
                <a:latin typeface="Century Gothic" panose="020B0502020202020204" pitchFamily="34" charset="0"/>
              </a:rPr>
              <a:t>700</a:t>
            </a:r>
            <a:r>
              <a:rPr lang="ja-JP" altLang="en-US" sz="1400" b="1" dirty="0">
                <a:latin typeface="Century Gothic" panose="020B0502020202020204" pitchFamily="34" charset="0"/>
              </a:rPr>
              <a:t>円</a:t>
            </a:r>
            <a:endParaRPr lang="en-US" altLang="ja-JP" sz="1400" b="1" dirty="0">
              <a:latin typeface="Century Gothic" panose="020B0502020202020204" pitchFamily="34" charset="0"/>
            </a:endParaRPr>
          </a:p>
        </p:txBody>
      </p:sp>
      <p:graphicFrame>
        <p:nvGraphicFramePr>
          <p:cNvPr id="5" name="表 4">
            <a:extLst>
              <a:ext uri="{FF2B5EF4-FFF2-40B4-BE49-F238E27FC236}">
                <a16:creationId xmlns:a16="http://schemas.microsoft.com/office/drawing/2014/main" id="{4C654B29-8EF6-CA46-348A-AF54B192C7C7}"/>
              </a:ext>
            </a:extLst>
          </p:cNvPr>
          <p:cNvGraphicFramePr>
            <a:graphicFrameLocks noGrp="1"/>
          </p:cNvGraphicFramePr>
          <p:nvPr>
            <p:extLst>
              <p:ext uri="{D42A27DB-BD31-4B8C-83A1-F6EECF244321}">
                <p14:modId xmlns:p14="http://schemas.microsoft.com/office/powerpoint/2010/main" val="382222440"/>
              </p:ext>
            </p:extLst>
          </p:nvPr>
        </p:nvGraphicFramePr>
        <p:xfrm>
          <a:off x="157248" y="2013186"/>
          <a:ext cx="4520132" cy="4825116"/>
        </p:xfrm>
        <a:graphic>
          <a:graphicData uri="http://schemas.openxmlformats.org/drawingml/2006/table">
            <a:tbl>
              <a:tblPr>
                <a:tableStyleId>{5C22544A-7EE6-4342-B048-85BDC9FD1C3A}</a:tableStyleId>
              </a:tblPr>
              <a:tblGrid>
                <a:gridCol w="651482">
                  <a:extLst>
                    <a:ext uri="{9D8B030D-6E8A-4147-A177-3AD203B41FA5}">
                      <a16:colId xmlns:a16="http://schemas.microsoft.com/office/drawing/2014/main" val="3760274589"/>
                    </a:ext>
                  </a:extLst>
                </a:gridCol>
                <a:gridCol w="773730">
                  <a:extLst>
                    <a:ext uri="{9D8B030D-6E8A-4147-A177-3AD203B41FA5}">
                      <a16:colId xmlns:a16="http://schemas.microsoft.com/office/drawing/2014/main" val="3908451718"/>
                    </a:ext>
                  </a:extLst>
                </a:gridCol>
                <a:gridCol w="773730">
                  <a:extLst>
                    <a:ext uri="{9D8B030D-6E8A-4147-A177-3AD203B41FA5}">
                      <a16:colId xmlns:a16="http://schemas.microsoft.com/office/drawing/2014/main" val="4268727486"/>
                    </a:ext>
                  </a:extLst>
                </a:gridCol>
                <a:gridCol w="773730">
                  <a:extLst>
                    <a:ext uri="{9D8B030D-6E8A-4147-A177-3AD203B41FA5}">
                      <a16:colId xmlns:a16="http://schemas.microsoft.com/office/drawing/2014/main" val="102979455"/>
                    </a:ext>
                  </a:extLst>
                </a:gridCol>
                <a:gridCol w="773730">
                  <a:extLst>
                    <a:ext uri="{9D8B030D-6E8A-4147-A177-3AD203B41FA5}">
                      <a16:colId xmlns:a16="http://schemas.microsoft.com/office/drawing/2014/main" val="3794878225"/>
                    </a:ext>
                  </a:extLst>
                </a:gridCol>
                <a:gridCol w="773730">
                  <a:extLst>
                    <a:ext uri="{9D8B030D-6E8A-4147-A177-3AD203B41FA5}">
                      <a16:colId xmlns:a16="http://schemas.microsoft.com/office/drawing/2014/main" val="1880823374"/>
                    </a:ext>
                  </a:extLst>
                </a:gridCol>
              </a:tblGrid>
              <a:tr h="253666">
                <a:tc>
                  <a:txBody>
                    <a:bodyPr/>
                    <a:lstStyle/>
                    <a:p>
                      <a:pPr algn="ctr"/>
                      <a:r>
                        <a:rPr kumimoji="1" lang="ja-JP" altLang="en-US" sz="1600" dirty="0">
                          <a:latin typeface="Century Gothic" panose="020B0502020202020204" pitchFamily="34" charset="0"/>
                        </a:rPr>
                        <a:t>月</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gridSpan="5">
                  <a:txBody>
                    <a:bodyPr/>
                    <a:lstStyle/>
                    <a:p>
                      <a:pPr algn="ctr"/>
                      <a:r>
                        <a:rPr kumimoji="1" lang="ja-JP" altLang="en-US" sz="1600" dirty="0">
                          <a:latin typeface="Century Gothic" panose="020B0502020202020204" pitchFamily="34" charset="0"/>
                        </a:rPr>
                        <a:t>開催日</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795242"/>
                  </a:ext>
                </a:extLst>
              </a:tr>
              <a:tr h="374153">
                <a:tc>
                  <a:txBody>
                    <a:bodyPr/>
                    <a:lstStyle/>
                    <a:p>
                      <a:pPr algn="ctr"/>
                      <a:r>
                        <a:rPr kumimoji="1" lang="en-US" altLang="ja-JP" sz="1600" b="1" dirty="0">
                          <a:latin typeface="Century Gothic" panose="020B0502020202020204" pitchFamily="34" charset="0"/>
                        </a:rPr>
                        <a:t>4</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8</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15</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rgbClr val="FF0000"/>
                          </a:solidFill>
                          <a:latin typeface="Century Gothic" panose="020B0502020202020204" pitchFamily="34" charset="0"/>
                        </a:rPr>
                        <a:t>29</a:t>
                      </a:r>
                      <a:r>
                        <a:rPr kumimoji="1" lang="ja-JP" altLang="en-US" sz="1800" b="1" dirty="0">
                          <a:solidFill>
                            <a:srgbClr val="FF0000"/>
                          </a:solidFill>
                          <a:latin typeface="Century Gothic" panose="020B0502020202020204" pitchFamily="34" charset="0"/>
                        </a:rPr>
                        <a:t>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2646799734"/>
                  </a:ext>
                </a:extLst>
              </a:tr>
              <a:tr h="374153">
                <a:tc>
                  <a:txBody>
                    <a:bodyPr/>
                    <a:lstStyle/>
                    <a:p>
                      <a:pPr algn="ctr"/>
                      <a:r>
                        <a:rPr kumimoji="1" lang="en-US" altLang="ja-JP" sz="1600" b="1" dirty="0">
                          <a:latin typeface="Century Gothic" panose="020B0502020202020204" pitchFamily="34" charset="0"/>
                        </a:rPr>
                        <a:t>5</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rgbClr val="FF0000"/>
                          </a:solidFill>
                          <a:latin typeface="Century Gothic" panose="020B0502020202020204" pitchFamily="34" charset="0"/>
                        </a:rPr>
                        <a:t>6</a:t>
                      </a:r>
                      <a:endParaRPr kumimoji="1" lang="ja-JP" altLang="en-US" sz="1800" b="1" dirty="0">
                        <a:solidFill>
                          <a:srgbClr val="FF0000"/>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13</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20</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27</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1410541537"/>
                  </a:ext>
                </a:extLst>
              </a:tr>
              <a:tr h="374153">
                <a:tc>
                  <a:txBody>
                    <a:bodyPr/>
                    <a:lstStyle/>
                    <a:p>
                      <a:pPr algn="ctr"/>
                      <a:r>
                        <a:rPr kumimoji="1" lang="en-US" altLang="ja-JP" sz="1600" b="1" dirty="0">
                          <a:latin typeface="Century Gothic" panose="020B0502020202020204" pitchFamily="34" charset="0"/>
                        </a:rPr>
                        <a:t>6</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3</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10</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17</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24</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3206815299"/>
                  </a:ext>
                </a:extLst>
              </a:tr>
              <a:tr h="374153">
                <a:tc>
                  <a:txBody>
                    <a:bodyPr/>
                    <a:lstStyle/>
                    <a:p>
                      <a:pPr algn="ctr"/>
                      <a:r>
                        <a:rPr kumimoji="1" lang="en-US" altLang="ja-JP" sz="1600" b="1" dirty="0">
                          <a:latin typeface="Century Gothic" panose="020B0502020202020204" pitchFamily="34" charset="0"/>
                        </a:rPr>
                        <a:t>7</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8</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15</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22</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r>
                        <a:rPr kumimoji="1" lang="en-US" altLang="ja-JP" sz="1800" b="1" dirty="0">
                          <a:solidFill>
                            <a:schemeClr val="tx1"/>
                          </a:solidFill>
                          <a:latin typeface="Century Gothic" panose="020B0502020202020204" pitchFamily="34" charset="0"/>
                        </a:rPr>
                        <a:t>29</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3419670693"/>
                  </a:ext>
                </a:extLst>
              </a:tr>
              <a:tr h="374153">
                <a:tc>
                  <a:txBody>
                    <a:bodyPr/>
                    <a:lstStyle/>
                    <a:p>
                      <a:pPr algn="ctr"/>
                      <a:r>
                        <a:rPr kumimoji="1" lang="en-US" altLang="ja-JP" sz="1600" b="1" dirty="0">
                          <a:latin typeface="Century Gothic" panose="020B0502020202020204" pitchFamily="34" charset="0"/>
                        </a:rPr>
                        <a:t>8</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5</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12</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dirty="0">
                          <a:solidFill>
                            <a:schemeClr val="tx1"/>
                          </a:solidFill>
                          <a:latin typeface="Century Gothic" panose="020B0502020202020204" pitchFamily="34" charset="0"/>
                        </a:rPr>
                        <a:t>19</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dirty="0">
                          <a:solidFill>
                            <a:schemeClr val="tx1"/>
                          </a:solidFill>
                          <a:latin typeface="Century Gothic" panose="020B0502020202020204" pitchFamily="34" charset="0"/>
                        </a:rPr>
                        <a:t>26</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3816473598"/>
                  </a:ext>
                </a:extLst>
              </a:tr>
              <a:tr h="374153">
                <a:tc>
                  <a:txBody>
                    <a:bodyPr/>
                    <a:lstStyle/>
                    <a:p>
                      <a:pPr algn="ctr"/>
                      <a:r>
                        <a:rPr kumimoji="1" lang="en-US" altLang="ja-JP" sz="1600" b="1" dirty="0">
                          <a:latin typeface="Century Gothic" panose="020B0502020202020204" pitchFamily="34" charset="0"/>
                        </a:rPr>
                        <a:t>9</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9</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r>
                        <a:rPr kumimoji="1" lang="en-US" altLang="ja-JP" sz="1800" b="1" dirty="0">
                          <a:solidFill>
                            <a:srgbClr val="FF0000"/>
                          </a:solidFill>
                          <a:latin typeface="Century Gothic" panose="020B0502020202020204" pitchFamily="34" charset="0"/>
                        </a:rPr>
                        <a:t>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dirty="0">
                          <a:solidFill>
                            <a:schemeClr val="tx1"/>
                          </a:solidFill>
                          <a:latin typeface="Century Gothic" panose="020B0502020202020204" pitchFamily="34" charset="0"/>
                        </a:rPr>
                        <a:t>30</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455727690"/>
                  </a:ext>
                </a:extLst>
              </a:tr>
              <a:tr h="374153">
                <a:tc>
                  <a:txBody>
                    <a:bodyPr/>
                    <a:lstStyle/>
                    <a:p>
                      <a:pPr algn="ctr"/>
                      <a:r>
                        <a:rPr kumimoji="1" lang="en-US" altLang="ja-JP" sz="1600" b="1" dirty="0">
                          <a:latin typeface="Century Gothic" panose="020B0502020202020204" pitchFamily="34" charset="0"/>
                        </a:rPr>
                        <a:t>10</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7</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dirty="0">
                          <a:solidFill>
                            <a:schemeClr val="tx1"/>
                          </a:solidFill>
                          <a:latin typeface="Century Gothic" panose="020B0502020202020204" pitchFamily="34" charset="0"/>
                        </a:rPr>
                        <a:t>14</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21</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r>
                        <a:rPr kumimoji="1" lang="en-US" altLang="ja-JP" sz="1800" b="1" dirty="0">
                          <a:solidFill>
                            <a:schemeClr val="tx1"/>
                          </a:solidFill>
                          <a:latin typeface="Century Gothic" panose="020B0502020202020204" pitchFamily="34" charset="0"/>
                        </a:rPr>
                        <a:t>28</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4187340496"/>
                  </a:ext>
                </a:extLst>
              </a:tr>
              <a:tr h="374153">
                <a:tc>
                  <a:txBody>
                    <a:bodyPr/>
                    <a:lstStyle/>
                    <a:p>
                      <a:pPr algn="ctr"/>
                      <a:r>
                        <a:rPr kumimoji="1" lang="en-US" altLang="ja-JP" sz="1600" b="1" dirty="0">
                          <a:latin typeface="Century Gothic" panose="020B0502020202020204" pitchFamily="34" charset="0"/>
                        </a:rPr>
                        <a:t>11</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dirty="0">
                          <a:solidFill>
                            <a:schemeClr val="tx1"/>
                          </a:solidFill>
                          <a:latin typeface="Century Gothic" panose="020B0502020202020204" pitchFamily="34" charset="0"/>
                        </a:rPr>
                        <a:t>4</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ea typeface="+mn-ea"/>
                        </a:rPr>
                        <a:t>11</a:t>
                      </a:r>
                      <a:r>
                        <a:rPr kumimoji="1" lang="ja-JP" altLang="en-US" sz="1800" b="1" dirty="0">
                          <a:solidFill>
                            <a:schemeClr val="tx1"/>
                          </a:solidFill>
                          <a:latin typeface="Century Gothic" panose="020B0502020202020204" pitchFamily="34" charset="0"/>
                          <a:ea typeface="+mn-ea"/>
                        </a:rPr>
                        <a:t>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18</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25</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834352996"/>
                  </a:ext>
                </a:extLst>
              </a:tr>
              <a:tr h="374153">
                <a:tc>
                  <a:txBody>
                    <a:bodyPr/>
                    <a:lstStyle/>
                    <a:p>
                      <a:pPr algn="ctr"/>
                      <a:r>
                        <a:rPr kumimoji="1" lang="en-US" altLang="ja-JP" sz="1600" b="1" dirty="0">
                          <a:latin typeface="Century Gothic" panose="020B0502020202020204" pitchFamily="34" charset="0"/>
                        </a:rPr>
                        <a:t>12</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9</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16</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23</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4127168080"/>
                  </a:ext>
                </a:extLst>
              </a:tr>
              <a:tr h="374153">
                <a:tc>
                  <a:txBody>
                    <a:bodyPr/>
                    <a:lstStyle/>
                    <a:p>
                      <a:pPr algn="ctr"/>
                      <a:r>
                        <a:rPr kumimoji="1" lang="en-US" altLang="ja-JP" sz="1600" b="1" dirty="0">
                          <a:latin typeface="Century Gothic" panose="020B0502020202020204" pitchFamily="34" charset="0"/>
                        </a:rPr>
                        <a:t>1</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6</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13</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20</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27</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3995985347"/>
                  </a:ext>
                </a:extLst>
              </a:tr>
              <a:tr h="374153">
                <a:tc>
                  <a:txBody>
                    <a:bodyPr/>
                    <a:lstStyle/>
                    <a:p>
                      <a:pPr algn="ctr"/>
                      <a:r>
                        <a:rPr kumimoji="1" lang="en-US" altLang="ja-JP" sz="1600" b="1" dirty="0">
                          <a:latin typeface="Century Gothic" panose="020B0502020202020204" pitchFamily="34" charset="0"/>
                        </a:rPr>
                        <a:t>2</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3</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10</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17</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24</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3238640243"/>
                  </a:ext>
                </a:extLst>
              </a:tr>
              <a:tr h="374153">
                <a:tc>
                  <a:txBody>
                    <a:bodyPr/>
                    <a:lstStyle/>
                    <a:p>
                      <a:pPr algn="ctr"/>
                      <a:r>
                        <a:rPr kumimoji="1" lang="en-US" altLang="ja-JP" sz="1600" b="1" dirty="0">
                          <a:latin typeface="Century Gothic" panose="020B0502020202020204" pitchFamily="34" charset="0"/>
                        </a:rPr>
                        <a:t>3</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3</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10</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17</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24</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dirty="0">
                          <a:solidFill>
                            <a:schemeClr val="tx1"/>
                          </a:solidFill>
                          <a:latin typeface="Century Gothic" panose="020B0502020202020204" pitchFamily="34" charset="0"/>
                        </a:rPr>
                        <a:t>31</a:t>
                      </a:r>
                      <a:r>
                        <a:rPr kumimoji="1" lang="ja-JP" altLang="en-US" sz="1800" b="1" dirty="0">
                          <a:solidFill>
                            <a:schemeClr val="tx1"/>
                          </a:solidFill>
                          <a:latin typeface="Century Gothic" panose="020B0502020202020204" pitchFamily="34" charset="0"/>
                        </a:rPr>
                        <a:t>武</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3437305"/>
                  </a:ext>
                </a:extLst>
              </a:tr>
            </a:tbl>
          </a:graphicData>
        </a:graphic>
      </p:graphicFrame>
    </p:spTree>
    <p:extLst>
      <p:ext uri="{BB962C8B-B14F-4D97-AF65-F5344CB8AC3E}">
        <p14:creationId xmlns:p14="http://schemas.microsoft.com/office/powerpoint/2010/main" val="2834277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92607" y="850228"/>
            <a:ext cx="4498347" cy="667555"/>
          </a:xfrm>
          <a:prstGeom prst="rect">
            <a:avLst/>
          </a:prstGeom>
          <a:noFill/>
        </p:spPr>
        <p:txBody>
          <a:bodyPr wrap="none" rtlCol="0">
            <a:spAutoFit/>
          </a:bodyPr>
          <a:lstStyle/>
          <a:p>
            <a:r>
              <a:rPr lang="ja-JP" altLang="en-US" sz="3738" b="1" dirty="0"/>
              <a:t>いきいきマシーン！</a:t>
            </a:r>
            <a:endParaRPr lang="ja-JP" altLang="en-US" sz="3200" dirty="0"/>
          </a:p>
        </p:txBody>
      </p:sp>
      <p:sp>
        <p:nvSpPr>
          <p:cNvPr id="36" name="テキスト ボックス 35"/>
          <p:cNvSpPr txBox="1"/>
          <p:nvPr/>
        </p:nvSpPr>
        <p:spPr>
          <a:xfrm>
            <a:off x="-2055" y="19698"/>
            <a:ext cx="4217821" cy="369332"/>
          </a:xfrm>
          <a:prstGeom prst="rect">
            <a:avLst/>
          </a:prstGeom>
          <a:noFill/>
        </p:spPr>
        <p:txBody>
          <a:bodyPr wrap="none" rtlCol="0">
            <a:spAutoFit/>
          </a:bodyPr>
          <a:lstStyle/>
          <a:p>
            <a:pPr algn="ctr"/>
            <a:r>
              <a:rPr lang="en-US" altLang="ja-JP" dirty="0">
                <a:latin typeface="Century Gothic" panose="020B0502020202020204" pitchFamily="34" charset="0"/>
              </a:rPr>
              <a:t>2026</a:t>
            </a:r>
            <a:r>
              <a:rPr lang="ja-JP" altLang="en-US" dirty="0">
                <a:latin typeface="Century Gothic" panose="020B0502020202020204" pitchFamily="34" charset="0"/>
              </a:rPr>
              <a:t>年度年間開催予定表　</a:t>
            </a:r>
            <a:r>
              <a:rPr lang="en-US" altLang="ja-JP" sz="1400" dirty="0">
                <a:latin typeface="Century Gothic" panose="020B0502020202020204" pitchFamily="34" charset="0"/>
              </a:rPr>
              <a:t>2026/2/22</a:t>
            </a:r>
            <a:r>
              <a:rPr lang="ja-JP" altLang="en-US" sz="1400" dirty="0">
                <a:latin typeface="Century Gothic" panose="020B0502020202020204" pitchFamily="34" charset="0"/>
              </a:rPr>
              <a:t>現在</a:t>
            </a:r>
          </a:p>
        </p:txBody>
      </p:sp>
      <p:sp>
        <p:nvSpPr>
          <p:cNvPr id="3" name="正方形/長方形 2"/>
          <p:cNvSpPr/>
          <p:nvPr/>
        </p:nvSpPr>
        <p:spPr>
          <a:xfrm>
            <a:off x="5319197" y="1087776"/>
            <a:ext cx="4843086" cy="646331"/>
          </a:xfrm>
          <a:prstGeom prst="rect">
            <a:avLst/>
          </a:prstGeom>
        </p:spPr>
        <p:txBody>
          <a:bodyPr wrap="square">
            <a:spAutoFit/>
          </a:bodyPr>
          <a:lstStyle/>
          <a:p>
            <a:pPr algn="just">
              <a:spcAft>
                <a:spcPts val="0"/>
              </a:spcAft>
            </a:pPr>
            <a:r>
              <a:rPr lang="ja-JP" altLang="en-US" sz="2000" b="1" kern="100" dirty="0">
                <a:latin typeface="+mn-ea"/>
                <a:cs typeface="Times New Roman" panose="02020603050405020304" pitchFamily="18" charset="0"/>
              </a:rPr>
              <a:t>簡単なマシンでの筋トレを中心に、</a:t>
            </a:r>
            <a:endParaRPr lang="en-US" altLang="ja-JP" sz="2000" b="1" kern="100" dirty="0">
              <a:latin typeface="+mn-ea"/>
              <a:cs typeface="Times New Roman" panose="02020603050405020304" pitchFamily="18" charset="0"/>
            </a:endParaRPr>
          </a:p>
          <a:p>
            <a:pPr algn="just">
              <a:spcAft>
                <a:spcPts val="0"/>
              </a:spcAft>
            </a:pPr>
            <a:r>
              <a:rPr lang="ja-JP" altLang="en-US" sz="1600" b="1" kern="100" dirty="0">
                <a:latin typeface="+mn-ea"/>
                <a:cs typeface="Times New Roman" panose="02020603050405020304" pitchFamily="18" charset="0"/>
              </a:rPr>
              <a:t>貯金運動・口腔ケア・脳トレ・リズム体操など</a:t>
            </a:r>
            <a:endParaRPr lang="ja-JP" altLang="ja-JP" sz="1400" b="1" kern="100" dirty="0">
              <a:latin typeface="+mn-ea"/>
              <a:cs typeface="Times New Roman" panose="02020603050405020304" pitchFamily="18" charset="0"/>
            </a:endParaRPr>
          </a:p>
        </p:txBody>
      </p:sp>
      <p:sp>
        <p:nvSpPr>
          <p:cNvPr id="32" name="テキスト ボックス 31"/>
          <p:cNvSpPr txBox="1"/>
          <p:nvPr/>
        </p:nvSpPr>
        <p:spPr>
          <a:xfrm>
            <a:off x="77903" y="414683"/>
            <a:ext cx="4394152" cy="475836"/>
          </a:xfrm>
          <a:prstGeom prst="rect">
            <a:avLst/>
          </a:prstGeom>
          <a:noFill/>
        </p:spPr>
        <p:txBody>
          <a:bodyPr wrap="none" rtlCol="0">
            <a:spAutoFit/>
          </a:bodyPr>
          <a:lstStyle/>
          <a:p>
            <a:r>
              <a:rPr lang="ja-JP" altLang="en-US" sz="2492" b="1" dirty="0">
                <a:latin typeface="Century Gothic" panose="020B0502020202020204" pitchFamily="34" charset="0"/>
              </a:rPr>
              <a:t>水</a:t>
            </a:r>
            <a:r>
              <a:rPr lang="ja-JP" altLang="en-US" sz="2000" b="1" dirty="0">
                <a:latin typeface="Century Gothic" panose="020B0502020202020204" pitchFamily="34" charset="0"/>
              </a:rPr>
              <a:t>曜日</a:t>
            </a:r>
            <a:r>
              <a:rPr lang="ja-JP" altLang="en-US" sz="2492" b="1" dirty="0">
                <a:latin typeface="Century Gothic" panose="020B0502020202020204" pitchFamily="34" charset="0"/>
              </a:rPr>
              <a:t> 定期教室</a:t>
            </a:r>
            <a:r>
              <a:rPr lang="ja-JP" altLang="en-US" sz="2492" dirty="0">
                <a:latin typeface="Century Gothic" panose="020B0502020202020204" pitchFamily="34" charset="0"/>
              </a:rPr>
              <a:t>　</a:t>
            </a:r>
            <a:r>
              <a:rPr lang="en-US" altLang="ja-JP" sz="2492" dirty="0">
                <a:latin typeface="Century Gothic" panose="020B0502020202020204" pitchFamily="34" charset="0"/>
              </a:rPr>
              <a:t>15:00-16:00</a:t>
            </a:r>
            <a:endParaRPr lang="ja-JP" altLang="en-US" sz="2492" dirty="0">
              <a:latin typeface="Century Gothic" panose="020B0502020202020204" pitchFamily="34" charset="0"/>
            </a:endParaRPr>
          </a:p>
        </p:txBody>
      </p:sp>
      <p:sp>
        <p:nvSpPr>
          <p:cNvPr id="37" name="テキスト ボックス 36"/>
          <p:cNvSpPr txBox="1"/>
          <p:nvPr/>
        </p:nvSpPr>
        <p:spPr>
          <a:xfrm>
            <a:off x="4817455" y="5300765"/>
            <a:ext cx="2954655" cy="1477328"/>
          </a:xfrm>
          <a:prstGeom prst="rect">
            <a:avLst/>
          </a:prstGeom>
          <a:noFill/>
        </p:spPr>
        <p:txBody>
          <a:bodyPr wrap="none" rtlCol="0">
            <a:spAutoFit/>
          </a:bodyPr>
          <a:lstStyle/>
          <a:p>
            <a:r>
              <a:rPr lang="ja-JP" altLang="en-US" b="1" u="sng" dirty="0">
                <a:latin typeface="Century Gothic" panose="020B0502020202020204" pitchFamily="34" charset="0"/>
              </a:rPr>
              <a:t>▷教室情報</a:t>
            </a:r>
            <a:endParaRPr lang="en-US" altLang="ja-JP" sz="1600" dirty="0">
              <a:latin typeface="Century Gothic" panose="020B0502020202020204" pitchFamily="34" charset="0"/>
            </a:endParaRPr>
          </a:p>
          <a:p>
            <a:r>
              <a:rPr lang="ja-JP" altLang="en-US" sz="1200" dirty="0">
                <a:latin typeface="Century Gothic" panose="020B0502020202020204" pitchFamily="34" charset="0"/>
              </a:rPr>
              <a:t>　</a:t>
            </a:r>
            <a:r>
              <a:rPr lang="ja-JP" altLang="en-US" sz="1200" b="1" dirty="0">
                <a:latin typeface="Century Gothic" panose="020B0502020202020204" pitchFamily="34" charset="0"/>
              </a:rPr>
              <a:t>会場　</a:t>
            </a:r>
            <a:r>
              <a:rPr lang="en-US" altLang="ja-JP" sz="1200" b="1" dirty="0">
                <a:latin typeface="Century Gothic" panose="020B0502020202020204" pitchFamily="34" charset="0"/>
              </a:rPr>
              <a:t>1F</a:t>
            </a:r>
            <a:r>
              <a:rPr lang="ja-JP" altLang="en-US" sz="1200" b="1" dirty="0">
                <a:latin typeface="Century Gothic" panose="020B0502020202020204" pitchFamily="34" charset="0"/>
              </a:rPr>
              <a:t>控室</a:t>
            </a:r>
            <a:r>
              <a:rPr lang="en-US" altLang="ja-JP" sz="1200" b="1" dirty="0">
                <a:latin typeface="Century Gothic" panose="020B0502020202020204" pitchFamily="34" charset="0"/>
              </a:rPr>
              <a:t>BC</a:t>
            </a:r>
          </a:p>
          <a:p>
            <a:r>
              <a:rPr lang="ja-JP" altLang="en-US" sz="1200" b="1" dirty="0">
                <a:latin typeface="Century Gothic" panose="020B0502020202020204" pitchFamily="34" charset="0"/>
              </a:rPr>
              <a:t>　定員　</a:t>
            </a:r>
            <a:r>
              <a:rPr lang="en-US" altLang="ja-JP" sz="1200" b="1" dirty="0">
                <a:latin typeface="Century Gothic" panose="020B0502020202020204" pitchFamily="34" charset="0"/>
              </a:rPr>
              <a:t>10</a:t>
            </a:r>
            <a:r>
              <a:rPr lang="ja-JP" altLang="en-US" sz="1200" b="1" dirty="0">
                <a:latin typeface="Century Gothic" panose="020B0502020202020204" pitchFamily="34" charset="0"/>
              </a:rPr>
              <a:t>名</a:t>
            </a:r>
            <a:endParaRPr lang="en-US" altLang="ja-JP" sz="1200" b="1" dirty="0">
              <a:latin typeface="Century Gothic" panose="020B0502020202020204" pitchFamily="34" charset="0"/>
            </a:endParaRPr>
          </a:p>
          <a:p>
            <a:r>
              <a:rPr lang="ja-JP" altLang="en-US" sz="1200" b="1" dirty="0">
                <a:latin typeface="Century Gothic" panose="020B0502020202020204" pitchFamily="34" charset="0"/>
              </a:rPr>
              <a:t>　対象　</a:t>
            </a:r>
            <a:r>
              <a:rPr lang="en-US" altLang="ja-JP" sz="1200" b="1" dirty="0">
                <a:latin typeface="Century Gothic" panose="020B0502020202020204" pitchFamily="34" charset="0"/>
              </a:rPr>
              <a:t>18</a:t>
            </a:r>
            <a:r>
              <a:rPr lang="ja-JP" altLang="en-US" sz="1200" b="1" dirty="0">
                <a:latin typeface="Century Gothic" panose="020B0502020202020204" pitchFamily="34" charset="0"/>
              </a:rPr>
              <a:t>歳以上の健康な方</a:t>
            </a:r>
            <a:endParaRPr lang="en-US" altLang="ja-JP" sz="1200" b="1" dirty="0">
              <a:latin typeface="Century Gothic" panose="020B0502020202020204" pitchFamily="34" charset="0"/>
            </a:endParaRPr>
          </a:p>
          <a:p>
            <a:r>
              <a:rPr lang="ja-JP" altLang="en-US" sz="1200" b="1" dirty="0">
                <a:latin typeface="Century Gothic" panose="020B0502020202020204" pitchFamily="34" charset="0"/>
              </a:rPr>
              <a:t>　講師　原田</a:t>
            </a:r>
            <a:endParaRPr lang="en-US" altLang="ja-JP" sz="1200" b="1" dirty="0">
              <a:latin typeface="Century Gothic" panose="020B0502020202020204" pitchFamily="34" charset="0"/>
            </a:endParaRPr>
          </a:p>
          <a:p>
            <a:pPr algn="just">
              <a:spcAft>
                <a:spcPts val="0"/>
              </a:spcAft>
            </a:pPr>
            <a:r>
              <a:rPr lang="ja-JP" altLang="en-US" sz="1200" b="1" kern="100" dirty="0">
                <a:latin typeface="+mn-ea"/>
                <a:cs typeface="Times New Roman" panose="02020603050405020304" pitchFamily="18" charset="0"/>
              </a:rPr>
              <a:t>持ち物　</a:t>
            </a:r>
            <a:r>
              <a:rPr lang="ja-JP" altLang="ja-JP" sz="1200" b="1" kern="100" dirty="0">
                <a:latin typeface="+mn-ea"/>
                <a:cs typeface="Times New Roman" panose="02020603050405020304" pitchFamily="18" charset="0"/>
              </a:rPr>
              <a:t>室内</a:t>
            </a:r>
            <a:r>
              <a:rPr lang="ja-JP" altLang="en-US" sz="1200" b="1" kern="100" dirty="0">
                <a:latin typeface="+mn-ea"/>
                <a:cs typeface="Times New Roman" panose="02020603050405020304" pitchFamily="18" charset="0"/>
              </a:rPr>
              <a:t>シューズ・</a:t>
            </a:r>
            <a:r>
              <a:rPr lang="ja-JP" altLang="ja-JP" sz="1200" b="1" kern="100" dirty="0">
                <a:latin typeface="+mn-ea"/>
                <a:cs typeface="Times New Roman" panose="02020603050405020304" pitchFamily="18" charset="0"/>
              </a:rPr>
              <a:t>運動できる服装</a:t>
            </a:r>
            <a:endParaRPr lang="en-US" altLang="ja-JP" sz="1200" b="1" kern="100" dirty="0">
              <a:latin typeface="+mn-ea"/>
              <a:cs typeface="Times New Roman" panose="02020603050405020304" pitchFamily="18" charset="0"/>
            </a:endParaRPr>
          </a:p>
          <a:p>
            <a:pPr algn="just">
              <a:spcAft>
                <a:spcPts val="0"/>
              </a:spcAft>
            </a:pPr>
            <a:r>
              <a:rPr lang="ja-JP" altLang="en-US" sz="1200" b="1" kern="100" dirty="0">
                <a:latin typeface="+mn-ea"/>
                <a:cs typeface="Times New Roman" panose="02020603050405020304" pitchFamily="18" charset="0"/>
              </a:rPr>
              <a:t>　　　　</a:t>
            </a:r>
            <a:r>
              <a:rPr lang="ja-JP" altLang="ja-JP" sz="1200" b="1" kern="100" dirty="0">
                <a:latin typeface="+mn-ea"/>
                <a:cs typeface="Times New Roman" panose="02020603050405020304" pitchFamily="18" charset="0"/>
              </a:rPr>
              <a:t>飲み物・タオル</a:t>
            </a:r>
          </a:p>
        </p:txBody>
      </p:sp>
      <p:sp>
        <p:nvSpPr>
          <p:cNvPr id="5" name="テキスト ボックス 4">
            <a:extLst>
              <a:ext uri="{FF2B5EF4-FFF2-40B4-BE49-F238E27FC236}">
                <a16:creationId xmlns:a16="http://schemas.microsoft.com/office/drawing/2014/main" id="{D54EEB53-A31F-E4C3-EF4B-B28665820C9E}"/>
              </a:ext>
            </a:extLst>
          </p:cNvPr>
          <p:cNvSpPr txBox="1"/>
          <p:nvPr/>
        </p:nvSpPr>
        <p:spPr>
          <a:xfrm>
            <a:off x="4817455" y="1925055"/>
            <a:ext cx="4947385" cy="3385542"/>
          </a:xfrm>
          <a:prstGeom prst="rect">
            <a:avLst/>
          </a:prstGeom>
          <a:noFill/>
        </p:spPr>
        <p:txBody>
          <a:bodyPr wrap="square" rtlCol="0">
            <a:spAutoFit/>
          </a:bodyPr>
          <a:lstStyle/>
          <a:p>
            <a:r>
              <a:rPr lang="ja-JP" altLang="en-US" b="1" u="sng" dirty="0">
                <a:latin typeface="Century Gothic" panose="020B0502020202020204" pitchFamily="34" charset="0"/>
              </a:rPr>
              <a:t>▷お申込み方法</a:t>
            </a:r>
            <a:endParaRPr lang="en-US" altLang="ja-JP" b="1" u="sng" dirty="0">
              <a:latin typeface="Century Gothic" panose="020B0502020202020204" pitchFamily="34" charset="0"/>
            </a:endParaRPr>
          </a:p>
          <a:p>
            <a:r>
              <a:rPr lang="ja-JP" altLang="en-US" sz="1200" dirty="0">
                <a:latin typeface="Century Gothic" panose="020B0502020202020204" pitchFamily="34" charset="0"/>
              </a:rPr>
              <a:t>・</a:t>
            </a:r>
            <a:r>
              <a:rPr lang="en-US" altLang="ja-JP" sz="1200" dirty="0">
                <a:latin typeface="Century Gothic" panose="020B0502020202020204" pitchFamily="34" charset="0"/>
              </a:rPr>
              <a:t>1F</a:t>
            </a:r>
            <a:r>
              <a:rPr lang="ja-JP" altLang="en-US" sz="1200" dirty="0">
                <a:latin typeface="Century Gothic" panose="020B0502020202020204" pitchFamily="34" charset="0"/>
              </a:rPr>
              <a:t>受付またはお電話でお申込みください。</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・レッスンメンバーズ登録が必要です。</a:t>
            </a:r>
            <a:r>
              <a:rPr lang="en-US" altLang="ja-JP" sz="1200" dirty="0">
                <a:latin typeface="Century Gothic" panose="020B0502020202020204" pitchFamily="34" charset="0"/>
              </a:rPr>
              <a:t>※</a:t>
            </a:r>
            <a:r>
              <a:rPr lang="ja-JP" altLang="en-US" sz="1200" dirty="0">
                <a:latin typeface="Century Gothic" panose="020B0502020202020204" pitchFamily="34" charset="0"/>
              </a:rPr>
              <a:t>登録無料</a:t>
            </a:r>
            <a:endParaRPr lang="en-US" altLang="ja-JP" sz="1200" dirty="0">
              <a:latin typeface="Century Gothic" panose="020B0502020202020204" pitchFamily="34" charset="0"/>
            </a:endParaRPr>
          </a:p>
          <a:p>
            <a:endParaRPr lang="en-US" altLang="ja-JP" sz="1200" dirty="0">
              <a:latin typeface="Century Gothic" panose="020B0502020202020204" pitchFamily="34" charset="0"/>
            </a:endParaRPr>
          </a:p>
          <a:p>
            <a:r>
              <a:rPr lang="ja-JP" altLang="en-US" b="1" u="sng" dirty="0">
                <a:latin typeface="Century Gothic" panose="020B0502020202020204" pitchFamily="34" charset="0"/>
              </a:rPr>
              <a:t>▷開催について</a:t>
            </a:r>
            <a:endParaRPr lang="en-US" altLang="ja-JP" b="1" u="sng" dirty="0">
              <a:latin typeface="Century Gothic" panose="020B0502020202020204" pitchFamily="34" charset="0"/>
            </a:endParaRPr>
          </a:p>
          <a:p>
            <a:r>
              <a:rPr lang="ja-JP" altLang="en-US" sz="1400" dirty="0">
                <a:latin typeface="Century Gothic" panose="020B0502020202020204" pitchFamily="34" charset="0"/>
              </a:rPr>
              <a:t>・日程は変更する場合があります。最新の情報をご確認ください。</a:t>
            </a:r>
            <a:endParaRPr lang="en-US" altLang="ja-JP" sz="1400" dirty="0">
              <a:latin typeface="Century Gothic" panose="020B0502020202020204" pitchFamily="34" charset="0"/>
            </a:endParaRPr>
          </a:p>
          <a:p>
            <a:r>
              <a:rPr lang="ja-JP" altLang="en-US" sz="1200" dirty="0">
                <a:latin typeface="Century Gothic" panose="020B0502020202020204" pitchFamily="34" charset="0"/>
              </a:rPr>
              <a:t>・施設や講師都合による代行、休講の場合は</a:t>
            </a:r>
            <a:r>
              <a:rPr lang="en-US" altLang="ja-JP" sz="1200" dirty="0">
                <a:latin typeface="Century Gothic" panose="020B0502020202020204" pitchFamily="34" charset="0"/>
              </a:rPr>
              <a:t>HP</a:t>
            </a:r>
            <a:r>
              <a:rPr lang="ja-JP" altLang="en-US" sz="1200" dirty="0">
                <a:latin typeface="Century Gothic" panose="020B0502020202020204" pitchFamily="34" charset="0"/>
              </a:rPr>
              <a:t>や</a:t>
            </a:r>
            <a:r>
              <a:rPr lang="en-US" altLang="ja-JP" sz="1200" dirty="0">
                <a:latin typeface="Century Gothic" panose="020B0502020202020204" pitchFamily="34" charset="0"/>
              </a:rPr>
              <a:t>SNS</a:t>
            </a:r>
            <a:r>
              <a:rPr lang="ja-JP" altLang="en-US" sz="1200" dirty="0">
                <a:latin typeface="Century Gothic" panose="020B0502020202020204" pitchFamily="34" charset="0"/>
              </a:rPr>
              <a:t>でお知らせします。</a:t>
            </a:r>
            <a:r>
              <a:rPr lang="en-US" altLang="ja-JP" sz="1200" dirty="0">
                <a:latin typeface="Century Gothic" panose="020B0502020202020204" pitchFamily="34" charset="0"/>
              </a:rPr>
              <a:t>※</a:t>
            </a:r>
            <a:r>
              <a:rPr lang="ja-JP" altLang="en-US" sz="1200" dirty="0">
                <a:latin typeface="Century Gothic" panose="020B0502020202020204" pitchFamily="34" charset="0"/>
              </a:rPr>
              <a:t>閲覧環境のない方は、お手数ですが体育館までお電話くださいますようお願いいたします。</a:t>
            </a:r>
            <a:endParaRPr lang="en-US" altLang="ja-JP" sz="1200" dirty="0">
              <a:latin typeface="Century Gothic" panose="020B0502020202020204" pitchFamily="34" charset="0"/>
            </a:endParaRPr>
          </a:p>
          <a:p>
            <a:endParaRPr lang="en-US" altLang="ja-JP" sz="1200" b="1" u="sng" dirty="0">
              <a:latin typeface="Century Gothic" panose="020B0502020202020204" pitchFamily="34" charset="0"/>
            </a:endParaRPr>
          </a:p>
          <a:p>
            <a:r>
              <a:rPr lang="ja-JP" altLang="en-US" b="1" u="sng" dirty="0">
                <a:latin typeface="Century Gothic" panose="020B0502020202020204" pitchFamily="34" charset="0"/>
              </a:rPr>
              <a:t>▷参加費について</a:t>
            </a:r>
            <a:endParaRPr lang="en-US" altLang="ja-JP" b="1" u="sng" dirty="0">
              <a:latin typeface="Century Gothic" panose="020B0502020202020204" pitchFamily="34" charset="0"/>
            </a:endParaRPr>
          </a:p>
          <a:p>
            <a:r>
              <a:rPr lang="ja-JP" altLang="en-US" sz="1200" dirty="0">
                <a:latin typeface="Century Gothic" panose="020B0502020202020204" pitchFamily="34" charset="0"/>
              </a:rPr>
              <a:t>・</a:t>
            </a:r>
            <a:r>
              <a:rPr lang="en-US" altLang="ja-JP" sz="1200" dirty="0">
                <a:latin typeface="Century Gothic" panose="020B0502020202020204" pitchFamily="34" charset="0"/>
              </a:rPr>
              <a:t>1F</a:t>
            </a:r>
            <a:r>
              <a:rPr lang="ja-JP" altLang="en-US" sz="1200" dirty="0">
                <a:latin typeface="Century Gothic" panose="020B0502020202020204" pitchFamily="34" charset="0"/>
              </a:rPr>
              <a:t>受付にて</a:t>
            </a:r>
            <a:r>
              <a:rPr lang="ja-JP" altLang="en-US" sz="1200" b="1" dirty="0">
                <a:latin typeface="Century Gothic" panose="020B0502020202020204" pitchFamily="34" charset="0"/>
              </a:rPr>
              <a:t>現金</a:t>
            </a:r>
            <a:r>
              <a:rPr lang="ja-JP" altLang="en-US" sz="1200" dirty="0">
                <a:latin typeface="Century Gothic" panose="020B0502020202020204" pitchFamily="34" charset="0"/>
              </a:rPr>
              <a:t>支払いのみ可能です。</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a:t>
            </a:r>
            <a:r>
              <a:rPr lang="ja-JP" altLang="en-US" sz="1200" b="1" dirty="0">
                <a:latin typeface="Century Gothic" panose="020B0502020202020204" pitchFamily="34" charset="0"/>
              </a:rPr>
              <a:t>各期初回参加日にお支払い</a:t>
            </a:r>
            <a:r>
              <a:rPr lang="ja-JP" altLang="en-US" sz="1200" dirty="0">
                <a:latin typeface="Century Gothic" panose="020B0502020202020204" pitchFamily="34" charset="0"/>
              </a:rPr>
              <a:t>ください。</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・すべて保険料込みの価格です。</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・お客様都合による返金はできません。</a:t>
            </a:r>
            <a:endParaRPr lang="en-US" altLang="ja-JP" sz="1200" dirty="0">
              <a:latin typeface="Century Gothic" panose="020B0502020202020204" pitchFamily="34" charset="0"/>
            </a:endParaRPr>
          </a:p>
        </p:txBody>
      </p:sp>
      <p:pic>
        <p:nvPicPr>
          <p:cNvPr id="13" name="図 12">
            <a:extLst>
              <a:ext uri="{FF2B5EF4-FFF2-40B4-BE49-F238E27FC236}">
                <a16:creationId xmlns:a16="http://schemas.microsoft.com/office/drawing/2014/main" id="{088CDBDF-F025-7490-A293-AF663576F7E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87980" y="288728"/>
            <a:ext cx="504000" cy="504000"/>
          </a:xfrm>
          <a:prstGeom prst="rect">
            <a:avLst/>
          </a:prstGeom>
        </p:spPr>
      </p:pic>
      <p:sp>
        <p:nvSpPr>
          <p:cNvPr id="17" name="テキスト ボックス 16">
            <a:extLst>
              <a:ext uri="{FF2B5EF4-FFF2-40B4-BE49-F238E27FC236}">
                <a16:creationId xmlns:a16="http://schemas.microsoft.com/office/drawing/2014/main" id="{C023A9C1-B360-1B5B-B624-CB686EE81DC2}"/>
              </a:ext>
            </a:extLst>
          </p:cNvPr>
          <p:cNvSpPr txBox="1"/>
          <p:nvPr/>
        </p:nvSpPr>
        <p:spPr>
          <a:xfrm>
            <a:off x="8927198" y="723795"/>
            <a:ext cx="933269" cy="276999"/>
          </a:xfrm>
          <a:prstGeom prst="rect">
            <a:avLst/>
          </a:prstGeom>
          <a:noFill/>
        </p:spPr>
        <p:txBody>
          <a:bodyPr wrap="none" rtlCol="0">
            <a:spAutoFit/>
          </a:bodyPr>
          <a:lstStyle/>
          <a:p>
            <a:r>
              <a:rPr lang="en-US" altLang="ja-JP" sz="1200" dirty="0">
                <a:latin typeface="Century Gothic" panose="020B0502020202020204" pitchFamily="34" charset="0"/>
              </a:rPr>
              <a:t>Instagram</a:t>
            </a:r>
            <a:endParaRPr kumimoji="1" lang="ja-JP" altLang="en-US" sz="1200" dirty="0">
              <a:latin typeface="Century Gothic" panose="020B0502020202020204" pitchFamily="34" charset="0"/>
            </a:endParaRPr>
          </a:p>
        </p:txBody>
      </p:sp>
      <p:pic>
        <p:nvPicPr>
          <p:cNvPr id="18" name="図 17">
            <a:extLst>
              <a:ext uri="{FF2B5EF4-FFF2-40B4-BE49-F238E27FC236}">
                <a16:creationId xmlns:a16="http://schemas.microsoft.com/office/drawing/2014/main" id="{A5E114F9-0477-98E7-5A91-31A05005818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5641" y="277755"/>
            <a:ext cx="504000" cy="504000"/>
          </a:xfrm>
          <a:prstGeom prst="rect">
            <a:avLst/>
          </a:prstGeom>
        </p:spPr>
      </p:pic>
      <p:sp>
        <p:nvSpPr>
          <p:cNvPr id="19" name="テキスト ボックス 18">
            <a:extLst>
              <a:ext uri="{FF2B5EF4-FFF2-40B4-BE49-F238E27FC236}">
                <a16:creationId xmlns:a16="http://schemas.microsoft.com/office/drawing/2014/main" id="{6E286F4F-6247-CD02-32B5-83E0AC6ED277}"/>
              </a:ext>
            </a:extLst>
          </p:cNvPr>
          <p:cNvSpPr txBox="1"/>
          <p:nvPr/>
        </p:nvSpPr>
        <p:spPr>
          <a:xfrm>
            <a:off x="6885202" y="701493"/>
            <a:ext cx="381836" cy="276999"/>
          </a:xfrm>
          <a:prstGeom prst="rect">
            <a:avLst/>
          </a:prstGeom>
          <a:noFill/>
        </p:spPr>
        <p:txBody>
          <a:bodyPr wrap="none" rtlCol="0">
            <a:spAutoFit/>
          </a:bodyPr>
          <a:lstStyle/>
          <a:p>
            <a:r>
              <a:rPr lang="en-US" altLang="ja-JP" sz="1200" dirty="0">
                <a:latin typeface="Century Gothic" panose="020B0502020202020204" pitchFamily="34" charset="0"/>
              </a:rPr>
              <a:t>HP</a:t>
            </a:r>
            <a:endParaRPr kumimoji="1" lang="ja-JP" altLang="en-US" sz="1200" dirty="0">
              <a:latin typeface="Century Gothic" panose="020B0502020202020204" pitchFamily="34" charset="0"/>
            </a:endParaRPr>
          </a:p>
        </p:txBody>
      </p:sp>
      <p:pic>
        <p:nvPicPr>
          <p:cNvPr id="20" name="図 19">
            <a:extLst>
              <a:ext uri="{FF2B5EF4-FFF2-40B4-BE49-F238E27FC236}">
                <a16:creationId xmlns:a16="http://schemas.microsoft.com/office/drawing/2014/main" id="{534828EF-458B-77DA-04FA-F8713298344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025" t="8113" r="11106" b="-1"/>
          <a:stretch/>
        </p:blipFill>
        <p:spPr>
          <a:xfrm>
            <a:off x="9095251" y="282578"/>
            <a:ext cx="540000" cy="508167"/>
          </a:xfrm>
          <a:prstGeom prst="rect">
            <a:avLst/>
          </a:prstGeom>
        </p:spPr>
      </p:pic>
      <p:pic>
        <p:nvPicPr>
          <p:cNvPr id="21" name="図 20" descr="QR コード&#10;&#10;自動的に生成された説明">
            <a:extLst>
              <a:ext uri="{FF2B5EF4-FFF2-40B4-BE49-F238E27FC236}">
                <a16:creationId xmlns:a16="http://schemas.microsoft.com/office/drawing/2014/main" id="{17CD93D7-DDF9-E8BD-7901-6B490BC5D5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534099" y="281525"/>
            <a:ext cx="509299" cy="509299"/>
          </a:xfrm>
          <a:prstGeom prst="rect">
            <a:avLst/>
          </a:prstGeom>
        </p:spPr>
      </p:pic>
      <p:sp>
        <p:nvSpPr>
          <p:cNvPr id="22" name="テキスト ボックス 21">
            <a:extLst>
              <a:ext uri="{FF2B5EF4-FFF2-40B4-BE49-F238E27FC236}">
                <a16:creationId xmlns:a16="http://schemas.microsoft.com/office/drawing/2014/main" id="{86278B39-7A77-2981-047C-5E3297736762}"/>
              </a:ext>
            </a:extLst>
          </p:cNvPr>
          <p:cNvSpPr txBox="1"/>
          <p:nvPr/>
        </p:nvSpPr>
        <p:spPr>
          <a:xfrm>
            <a:off x="7551647" y="716655"/>
            <a:ext cx="492863" cy="253916"/>
          </a:xfrm>
          <a:prstGeom prst="rect">
            <a:avLst/>
          </a:prstGeom>
          <a:noFill/>
        </p:spPr>
        <p:txBody>
          <a:bodyPr wrap="square" rtlCol="0">
            <a:spAutoFit/>
          </a:bodyPr>
          <a:lstStyle/>
          <a:p>
            <a:r>
              <a:rPr kumimoji="1" lang="en-US" altLang="ja-JP" sz="1050" dirty="0">
                <a:latin typeface="Century Gothic" panose="020B0502020202020204" pitchFamily="34" charset="0"/>
              </a:rPr>
              <a:t>LINE</a:t>
            </a:r>
            <a:endParaRPr kumimoji="1" lang="ja-JP" altLang="en-US" sz="1050" dirty="0">
              <a:latin typeface="Century Gothic" panose="020B0502020202020204" pitchFamily="34" charset="0"/>
            </a:endParaRPr>
          </a:p>
        </p:txBody>
      </p:sp>
      <p:sp>
        <p:nvSpPr>
          <p:cNvPr id="24" name="テキスト ボックス 23">
            <a:extLst>
              <a:ext uri="{FF2B5EF4-FFF2-40B4-BE49-F238E27FC236}">
                <a16:creationId xmlns:a16="http://schemas.microsoft.com/office/drawing/2014/main" id="{160B556A-A1B6-5813-2922-F1E23E6F1128}"/>
              </a:ext>
            </a:extLst>
          </p:cNvPr>
          <p:cNvSpPr txBox="1"/>
          <p:nvPr/>
        </p:nvSpPr>
        <p:spPr>
          <a:xfrm>
            <a:off x="8401889" y="723795"/>
            <a:ext cx="277640" cy="276999"/>
          </a:xfrm>
          <a:prstGeom prst="rect">
            <a:avLst/>
          </a:prstGeom>
          <a:noFill/>
        </p:spPr>
        <p:txBody>
          <a:bodyPr wrap="none" rtlCol="0">
            <a:spAutoFit/>
          </a:bodyPr>
          <a:lstStyle/>
          <a:p>
            <a:r>
              <a:rPr lang="en-US" altLang="ja-JP" sz="1200" dirty="0">
                <a:latin typeface="Century Gothic" panose="020B0502020202020204" pitchFamily="34" charset="0"/>
              </a:rPr>
              <a:t>X</a:t>
            </a:r>
            <a:endParaRPr kumimoji="1" lang="ja-JP" altLang="en-US" sz="1200" dirty="0">
              <a:latin typeface="Century Gothic" panose="020B0502020202020204" pitchFamily="34" charset="0"/>
            </a:endParaRPr>
          </a:p>
        </p:txBody>
      </p:sp>
      <p:sp>
        <p:nvSpPr>
          <p:cNvPr id="25" name="テキスト ボックス 24">
            <a:extLst>
              <a:ext uri="{FF2B5EF4-FFF2-40B4-BE49-F238E27FC236}">
                <a16:creationId xmlns:a16="http://schemas.microsoft.com/office/drawing/2014/main" id="{EE273CD2-4571-1B84-84EF-251D43EA4D3F}"/>
              </a:ext>
            </a:extLst>
          </p:cNvPr>
          <p:cNvSpPr txBox="1"/>
          <p:nvPr/>
        </p:nvSpPr>
        <p:spPr>
          <a:xfrm>
            <a:off x="6734942" y="43987"/>
            <a:ext cx="2492990" cy="246221"/>
          </a:xfrm>
          <a:prstGeom prst="rect">
            <a:avLst/>
          </a:prstGeom>
          <a:noFill/>
        </p:spPr>
        <p:txBody>
          <a:bodyPr wrap="none" rtlCol="0">
            <a:spAutoFit/>
          </a:bodyPr>
          <a:lstStyle/>
          <a:p>
            <a:r>
              <a:rPr kumimoji="1" lang="ja-JP" altLang="en-US" sz="1000" dirty="0">
                <a:latin typeface="Century Gothic" panose="020B0502020202020204" pitchFamily="34" charset="0"/>
              </a:rPr>
              <a:t>▶寒川アリーナからのお知らせはこちら</a:t>
            </a:r>
          </a:p>
        </p:txBody>
      </p:sp>
      <p:sp>
        <p:nvSpPr>
          <p:cNvPr id="27" name="正方形/長方形 26">
            <a:extLst>
              <a:ext uri="{FF2B5EF4-FFF2-40B4-BE49-F238E27FC236}">
                <a16:creationId xmlns:a16="http://schemas.microsoft.com/office/drawing/2014/main" id="{0C064B40-2015-6BBF-3C55-648F0984D4DA}"/>
              </a:ext>
            </a:extLst>
          </p:cNvPr>
          <p:cNvSpPr/>
          <p:nvPr/>
        </p:nvSpPr>
        <p:spPr>
          <a:xfrm>
            <a:off x="6734942" y="16466"/>
            <a:ext cx="3152349" cy="95410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54C4E28D-5B58-631F-B4BC-271211F0761A}"/>
              </a:ext>
            </a:extLst>
          </p:cNvPr>
          <p:cNvSpPr txBox="1"/>
          <p:nvPr/>
        </p:nvSpPr>
        <p:spPr>
          <a:xfrm>
            <a:off x="7848068" y="6229956"/>
            <a:ext cx="1980029" cy="553998"/>
          </a:xfrm>
          <a:prstGeom prst="rect">
            <a:avLst/>
          </a:prstGeom>
          <a:noFill/>
        </p:spPr>
        <p:txBody>
          <a:bodyPr wrap="none" rtlCol="0">
            <a:spAutoFit/>
          </a:bodyPr>
          <a:lstStyle/>
          <a:p>
            <a:r>
              <a:rPr lang="ja-JP" altLang="en-US" sz="1000" dirty="0">
                <a:latin typeface="Century Gothic" panose="020B0502020202020204" pitchFamily="34" charset="0"/>
              </a:rPr>
              <a:t>▶お問合せ・お申込みはこちら</a:t>
            </a:r>
            <a:endParaRPr lang="en-US" altLang="ja-JP" sz="1000" dirty="0">
              <a:latin typeface="Century Gothic" panose="020B0502020202020204" pitchFamily="34" charset="0"/>
            </a:endParaRPr>
          </a:p>
          <a:p>
            <a:r>
              <a:rPr lang="ja-JP" altLang="en-US" sz="1000" dirty="0">
                <a:latin typeface="Century Gothic" panose="020B0502020202020204" pitchFamily="34" charset="0"/>
              </a:rPr>
              <a:t>シンコースポーツ寒川アリーナ</a:t>
            </a:r>
            <a:endParaRPr lang="en-US" altLang="ja-JP" sz="1000" dirty="0">
              <a:latin typeface="Century Gothic" panose="020B0502020202020204" pitchFamily="34" charset="0"/>
            </a:endParaRPr>
          </a:p>
          <a:p>
            <a:pPr algn="ctr"/>
            <a:r>
              <a:rPr lang="en-US" altLang="ja-JP" sz="1000" dirty="0">
                <a:latin typeface="Century Gothic" panose="020B0502020202020204" pitchFamily="34" charset="0"/>
              </a:rPr>
              <a:t>Tel.0467-75-1005</a:t>
            </a:r>
            <a:endParaRPr lang="ja-JP" altLang="en-US" sz="1000" dirty="0">
              <a:latin typeface="Century Gothic" panose="020B0502020202020204" pitchFamily="34" charset="0"/>
            </a:endParaRPr>
          </a:p>
        </p:txBody>
      </p:sp>
      <p:sp>
        <p:nvSpPr>
          <p:cNvPr id="29" name="正方形/長方形 28">
            <a:extLst>
              <a:ext uri="{FF2B5EF4-FFF2-40B4-BE49-F238E27FC236}">
                <a16:creationId xmlns:a16="http://schemas.microsoft.com/office/drawing/2014/main" id="{BBFA0FE3-C970-2168-5643-56D9F1ECE081}"/>
              </a:ext>
            </a:extLst>
          </p:cNvPr>
          <p:cNvSpPr/>
          <p:nvPr/>
        </p:nvSpPr>
        <p:spPr>
          <a:xfrm>
            <a:off x="7823951" y="6203089"/>
            <a:ext cx="2032140" cy="59821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0" name="直線コネクタ 29">
            <a:extLst>
              <a:ext uri="{FF2B5EF4-FFF2-40B4-BE49-F238E27FC236}">
                <a16:creationId xmlns:a16="http://schemas.microsoft.com/office/drawing/2014/main" id="{5440903A-449F-8FBD-E924-C46CF9DA1EDE}"/>
              </a:ext>
            </a:extLst>
          </p:cNvPr>
          <p:cNvCxnSpPr/>
          <p:nvPr/>
        </p:nvCxnSpPr>
        <p:spPr>
          <a:xfrm>
            <a:off x="4850223" y="2201124"/>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DC517EC1-96AA-B9B3-8461-71E7F9A9ACB0}"/>
              </a:ext>
            </a:extLst>
          </p:cNvPr>
          <p:cNvCxnSpPr/>
          <p:nvPr/>
        </p:nvCxnSpPr>
        <p:spPr>
          <a:xfrm>
            <a:off x="4858094" y="3025328"/>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A6CF32BF-2AB2-6201-2F81-D181F104257B}"/>
              </a:ext>
            </a:extLst>
          </p:cNvPr>
          <p:cNvCxnSpPr/>
          <p:nvPr/>
        </p:nvCxnSpPr>
        <p:spPr>
          <a:xfrm>
            <a:off x="4858094" y="4462242"/>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E4972307-AD18-3F9A-72B4-970EAA029426}"/>
              </a:ext>
            </a:extLst>
          </p:cNvPr>
          <p:cNvCxnSpPr/>
          <p:nvPr/>
        </p:nvCxnSpPr>
        <p:spPr>
          <a:xfrm>
            <a:off x="4876756" y="5585025"/>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テキスト ボックス 34">
            <a:extLst>
              <a:ext uri="{FF2B5EF4-FFF2-40B4-BE49-F238E27FC236}">
                <a16:creationId xmlns:a16="http://schemas.microsoft.com/office/drawing/2014/main" id="{1AECD1EC-C38C-93FB-2B06-48AFDF02B22D}"/>
              </a:ext>
            </a:extLst>
          </p:cNvPr>
          <p:cNvSpPr txBox="1"/>
          <p:nvPr/>
        </p:nvSpPr>
        <p:spPr>
          <a:xfrm>
            <a:off x="4696513" y="176737"/>
            <a:ext cx="1728358" cy="307777"/>
          </a:xfrm>
          <a:prstGeom prst="rect">
            <a:avLst/>
          </a:prstGeom>
          <a:noFill/>
        </p:spPr>
        <p:txBody>
          <a:bodyPr wrap="none" rtlCol="0">
            <a:spAutoFit/>
          </a:bodyPr>
          <a:lstStyle/>
          <a:p>
            <a:r>
              <a:rPr kumimoji="1" lang="en-US" altLang="ja-JP" sz="1400" b="1" dirty="0">
                <a:latin typeface="Century Gothic" panose="020B0502020202020204" pitchFamily="34" charset="0"/>
              </a:rPr>
              <a:t>#</a:t>
            </a:r>
            <a:r>
              <a:rPr lang="ja-JP" altLang="en-US" sz="1400" b="1" dirty="0">
                <a:latin typeface="Century Gothic" panose="020B0502020202020204" pitchFamily="34" charset="0"/>
              </a:rPr>
              <a:t>運動を始めたい方</a:t>
            </a:r>
            <a:endParaRPr kumimoji="1" lang="ja-JP" altLang="en-US" sz="1400" b="1" dirty="0">
              <a:latin typeface="Century Gothic" panose="020B0502020202020204" pitchFamily="34" charset="0"/>
            </a:endParaRPr>
          </a:p>
        </p:txBody>
      </p:sp>
      <p:sp>
        <p:nvSpPr>
          <p:cNvPr id="38" name="テキスト ボックス 37">
            <a:extLst>
              <a:ext uri="{FF2B5EF4-FFF2-40B4-BE49-F238E27FC236}">
                <a16:creationId xmlns:a16="http://schemas.microsoft.com/office/drawing/2014/main" id="{BB50067A-884B-2AA8-F404-72DCA76F96CC}"/>
              </a:ext>
            </a:extLst>
          </p:cNvPr>
          <p:cNvSpPr txBox="1"/>
          <p:nvPr/>
        </p:nvSpPr>
        <p:spPr>
          <a:xfrm>
            <a:off x="4696513" y="394698"/>
            <a:ext cx="1907895" cy="307777"/>
          </a:xfrm>
          <a:prstGeom prst="rect">
            <a:avLst/>
          </a:prstGeom>
          <a:noFill/>
        </p:spPr>
        <p:txBody>
          <a:bodyPr wrap="none" rtlCol="0">
            <a:spAutoFit/>
          </a:bodyPr>
          <a:lstStyle/>
          <a:p>
            <a:r>
              <a:rPr kumimoji="1" lang="en-US" altLang="ja-JP" sz="1400" b="1" dirty="0">
                <a:latin typeface="Century Gothic" panose="020B0502020202020204" pitchFamily="34" charset="0"/>
              </a:rPr>
              <a:t>#</a:t>
            </a:r>
            <a:r>
              <a:rPr kumimoji="1" lang="ja-JP" altLang="en-US" sz="1400" b="1" dirty="0">
                <a:latin typeface="Century Gothic" panose="020B0502020202020204" pitchFamily="34" charset="0"/>
              </a:rPr>
              <a:t>楽しく</a:t>
            </a:r>
            <a:r>
              <a:rPr lang="ja-JP" altLang="en-US" sz="1400" b="1" dirty="0">
                <a:latin typeface="Century Gothic" panose="020B0502020202020204" pitchFamily="34" charset="0"/>
              </a:rPr>
              <a:t>運動したい方</a:t>
            </a:r>
            <a:endParaRPr kumimoji="1" lang="ja-JP" altLang="en-US" sz="1400" b="1" dirty="0">
              <a:latin typeface="Century Gothic" panose="020B0502020202020204" pitchFamily="34" charset="0"/>
            </a:endParaRPr>
          </a:p>
        </p:txBody>
      </p:sp>
      <p:sp>
        <p:nvSpPr>
          <p:cNvPr id="39" name="テキスト ボックス 38">
            <a:extLst>
              <a:ext uri="{FF2B5EF4-FFF2-40B4-BE49-F238E27FC236}">
                <a16:creationId xmlns:a16="http://schemas.microsoft.com/office/drawing/2014/main" id="{D9FECEEA-42A6-B4B7-4B56-E94FD23CBB38}"/>
              </a:ext>
            </a:extLst>
          </p:cNvPr>
          <p:cNvSpPr txBox="1"/>
          <p:nvPr/>
        </p:nvSpPr>
        <p:spPr>
          <a:xfrm>
            <a:off x="4696513" y="618937"/>
            <a:ext cx="2087431" cy="307777"/>
          </a:xfrm>
          <a:prstGeom prst="rect">
            <a:avLst/>
          </a:prstGeom>
          <a:noFill/>
        </p:spPr>
        <p:txBody>
          <a:bodyPr wrap="none" rtlCol="0">
            <a:spAutoFit/>
          </a:bodyPr>
          <a:lstStyle/>
          <a:p>
            <a:r>
              <a:rPr kumimoji="1" lang="en-US" altLang="ja-JP" sz="1400" b="1" dirty="0">
                <a:latin typeface="Century Gothic" panose="020B0502020202020204" pitchFamily="34" charset="0"/>
              </a:rPr>
              <a:t>#</a:t>
            </a:r>
            <a:r>
              <a:rPr lang="ja-JP" altLang="en-US" sz="1400" b="1" dirty="0">
                <a:latin typeface="Century Gothic" panose="020B0502020202020204" pitchFamily="34" charset="0"/>
              </a:rPr>
              <a:t>健康運動指導士の教室</a:t>
            </a:r>
            <a:endParaRPr kumimoji="1" lang="en-US" altLang="ja-JP" sz="1400" b="1" dirty="0">
              <a:latin typeface="Century Gothic" panose="020B0502020202020204" pitchFamily="34" charset="0"/>
            </a:endParaRPr>
          </a:p>
        </p:txBody>
      </p:sp>
      <p:sp>
        <p:nvSpPr>
          <p:cNvPr id="2" name="テキスト ボックス 1">
            <a:extLst>
              <a:ext uri="{FF2B5EF4-FFF2-40B4-BE49-F238E27FC236}">
                <a16:creationId xmlns:a16="http://schemas.microsoft.com/office/drawing/2014/main" id="{F5B3EBCE-5B7F-6AB5-3DE0-0F5DD6667914}"/>
              </a:ext>
            </a:extLst>
          </p:cNvPr>
          <p:cNvSpPr txBox="1"/>
          <p:nvPr/>
        </p:nvSpPr>
        <p:spPr>
          <a:xfrm>
            <a:off x="47635" y="1409024"/>
            <a:ext cx="4551246" cy="615553"/>
          </a:xfrm>
          <a:prstGeom prst="rect">
            <a:avLst/>
          </a:prstGeom>
          <a:noFill/>
        </p:spPr>
        <p:txBody>
          <a:bodyPr wrap="none" rtlCol="0">
            <a:spAutoFit/>
          </a:bodyPr>
          <a:lstStyle/>
          <a:p>
            <a:r>
              <a:rPr lang="ja-JP" altLang="en-US" sz="1662" b="1" dirty="0">
                <a:latin typeface="Century Gothic" panose="020B0502020202020204" pitchFamily="34" charset="0"/>
              </a:rPr>
              <a:t>月払い制</a:t>
            </a:r>
            <a:r>
              <a:rPr lang="ja-JP" altLang="en-US" sz="1385" dirty="0">
                <a:latin typeface="Century Gothic" panose="020B0502020202020204" pitchFamily="34" charset="0"/>
              </a:rPr>
              <a:t>  </a:t>
            </a:r>
            <a:r>
              <a:rPr lang="en-US" altLang="ja-JP" sz="1246" dirty="0">
                <a:latin typeface="Century Gothic" panose="020B0502020202020204" pitchFamily="34" charset="0"/>
              </a:rPr>
              <a:t>(</a:t>
            </a:r>
            <a:r>
              <a:rPr lang="ja-JP" altLang="en-US" sz="1246" dirty="0">
                <a:latin typeface="Century Gothic" panose="020B0502020202020204" pitchFamily="34" charset="0"/>
              </a:rPr>
              <a:t>税込</a:t>
            </a:r>
            <a:r>
              <a:rPr lang="en-US" altLang="ja-JP" sz="1246" dirty="0">
                <a:latin typeface="Century Gothic" panose="020B0502020202020204" pitchFamily="34" charset="0"/>
              </a:rPr>
              <a:t>)</a:t>
            </a:r>
            <a:r>
              <a:rPr lang="ja-JP" altLang="en-US" sz="1246" dirty="0">
                <a:latin typeface="Century Gothic" panose="020B0502020202020204" pitchFamily="34" charset="0"/>
              </a:rPr>
              <a:t>　　</a:t>
            </a:r>
            <a:r>
              <a:rPr lang="en-US" altLang="ja-JP" b="1" dirty="0">
                <a:latin typeface="Century Gothic" panose="020B0502020202020204" pitchFamily="34" charset="0"/>
              </a:rPr>
              <a:t>1</a:t>
            </a:r>
            <a:r>
              <a:rPr lang="ja-JP" altLang="en-US" sz="1600" b="1" dirty="0">
                <a:latin typeface="Century Gothic" panose="020B0502020202020204" pitchFamily="34" charset="0"/>
              </a:rPr>
              <a:t>回参加 </a:t>
            </a:r>
            <a:r>
              <a:rPr lang="en-US" altLang="ja-JP" sz="1600" b="1" dirty="0">
                <a:latin typeface="Century Gothic" panose="020B0502020202020204" pitchFamily="34" charset="0"/>
              </a:rPr>
              <a:t>700</a:t>
            </a:r>
            <a:r>
              <a:rPr lang="ja-JP" altLang="en-US" sz="1600" b="1" dirty="0">
                <a:latin typeface="Century Gothic" panose="020B0502020202020204" pitchFamily="34" charset="0"/>
              </a:rPr>
              <a:t>円</a:t>
            </a:r>
            <a:endParaRPr lang="en-US" altLang="ja-JP" sz="1600" dirty="0">
              <a:latin typeface="Century Gothic" panose="020B0502020202020204" pitchFamily="34" charset="0"/>
            </a:endParaRPr>
          </a:p>
          <a:p>
            <a:r>
              <a:rPr lang="ja-JP" altLang="en-US" sz="1600" b="1" dirty="0">
                <a:latin typeface="Century Gothic" panose="020B0502020202020204" pitchFamily="34" charset="0"/>
              </a:rPr>
              <a:t>　月</a:t>
            </a:r>
            <a:r>
              <a:rPr lang="en-US" altLang="ja-JP" sz="1600" b="1" dirty="0">
                <a:latin typeface="Century Gothic" panose="020B0502020202020204" pitchFamily="34" charset="0"/>
              </a:rPr>
              <a:t>3</a:t>
            </a:r>
            <a:r>
              <a:rPr lang="ja-JP" altLang="en-US" sz="1600" b="1" dirty="0">
                <a:latin typeface="Century Gothic" panose="020B0502020202020204" pitchFamily="34" charset="0"/>
              </a:rPr>
              <a:t>回</a:t>
            </a:r>
            <a:r>
              <a:rPr lang="en-US" altLang="ja-JP" sz="1600" b="1" dirty="0">
                <a:latin typeface="Century Gothic" panose="020B0502020202020204" pitchFamily="34" charset="0"/>
              </a:rPr>
              <a:t>1,650</a:t>
            </a:r>
            <a:r>
              <a:rPr lang="ja-JP" altLang="en-US" sz="1600" b="1" dirty="0">
                <a:latin typeface="Century Gothic" panose="020B0502020202020204" pitchFamily="34" charset="0"/>
              </a:rPr>
              <a:t>円　月</a:t>
            </a:r>
            <a:r>
              <a:rPr lang="en-US" altLang="ja-JP" sz="1600" b="1" dirty="0">
                <a:latin typeface="Century Gothic" panose="020B0502020202020204" pitchFamily="34" charset="0"/>
              </a:rPr>
              <a:t>4</a:t>
            </a:r>
            <a:r>
              <a:rPr lang="ja-JP" altLang="en-US" sz="1600" b="1" dirty="0">
                <a:latin typeface="Century Gothic" panose="020B0502020202020204" pitchFamily="34" charset="0"/>
              </a:rPr>
              <a:t>回</a:t>
            </a:r>
            <a:r>
              <a:rPr lang="en-US" altLang="ja-JP" sz="1600" b="1" dirty="0">
                <a:latin typeface="Century Gothic" panose="020B0502020202020204" pitchFamily="34" charset="0"/>
              </a:rPr>
              <a:t>2,200</a:t>
            </a:r>
            <a:r>
              <a:rPr lang="ja-JP" altLang="en-US" sz="1600" b="1" dirty="0">
                <a:latin typeface="Century Gothic" panose="020B0502020202020204" pitchFamily="34" charset="0"/>
              </a:rPr>
              <a:t>円　月</a:t>
            </a:r>
            <a:r>
              <a:rPr lang="en-US" altLang="ja-JP" sz="1600" b="1" dirty="0">
                <a:latin typeface="Century Gothic" panose="020B0502020202020204" pitchFamily="34" charset="0"/>
              </a:rPr>
              <a:t>5</a:t>
            </a:r>
            <a:r>
              <a:rPr lang="ja-JP" altLang="en-US" sz="1600" b="1" dirty="0">
                <a:latin typeface="Century Gothic" panose="020B0502020202020204" pitchFamily="34" charset="0"/>
              </a:rPr>
              <a:t>回</a:t>
            </a:r>
            <a:r>
              <a:rPr lang="en-US" altLang="ja-JP" sz="1600" b="1" dirty="0">
                <a:latin typeface="Century Gothic" panose="020B0502020202020204" pitchFamily="34" charset="0"/>
              </a:rPr>
              <a:t>2,750</a:t>
            </a:r>
            <a:r>
              <a:rPr lang="ja-JP" altLang="en-US" sz="1600" b="1" dirty="0">
                <a:latin typeface="Century Gothic" panose="020B0502020202020204" pitchFamily="34" charset="0"/>
              </a:rPr>
              <a:t>円</a:t>
            </a:r>
            <a:endParaRPr lang="en-US" altLang="ja-JP" sz="1600" b="1" dirty="0">
              <a:latin typeface="Century Gothic" panose="020B0502020202020204" pitchFamily="34" charset="0"/>
            </a:endParaRPr>
          </a:p>
        </p:txBody>
      </p:sp>
      <p:graphicFrame>
        <p:nvGraphicFramePr>
          <p:cNvPr id="8" name="表 7">
            <a:extLst>
              <a:ext uri="{FF2B5EF4-FFF2-40B4-BE49-F238E27FC236}">
                <a16:creationId xmlns:a16="http://schemas.microsoft.com/office/drawing/2014/main" id="{2709A6CC-4F4D-38E6-A083-C79D0EA63F27}"/>
              </a:ext>
            </a:extLst>
          </p:cNvPr>
          <p:cNvGraphicFramePr>
            <a:graphicFrameLocks noGrp="1"/>
          </p:cNvGraphicFramePr>
          <p:nvPr>
            <p:extLst>
              <p:ext uri="{D42A27DB-BD31-4B8C-83A1-F6EECF244321}">
                <p14:modId xmlns:p14="http://schemas.microsoft.com/office/powerpoint/2010/main" val="461941118"/>
              </p:ext>
            </p:extLst>
          </p:nvPr>
        </p:nvGraphicFramePr>
        <p:xfrm>
          <a:off x="157248" y="2003354"/>
          <a:ext cx="4520132" cy="4825116"/>
        </p:xfrm>
        <a:graphic>
          <a:graphicData uri="http://schemas.openxmlformats.org/drawingml/2006/table">
            <a:tbl>
              <a:tblPr>
                <a:tableStyleId>{5C22544A-7EE6-4342-B048-85BDC9FD1C3A}</a:tableStyleId>
              </a:tblPr>
              <a:tblGrid>
                <a:gridCol w="651482">
                  <a:extLst>
                    <a:ext uri="{9D8B030D-6E8A-4147-A177-3AD203B41FA5}">
                      <a16:colId xmlns:a16="http://schemas.microsoft.com/office/drawing/2014/main" val="3760274589"/>
                    </a:ext>
                  </a:extLst>
                </a:gridCol>
                <a:gridCol w="773730">
                  <a:extLst>
                    <a:ext uri="{9D8B030D-6E8A-4147-A177-3AD203B41FA5}">
                      <a16:colId xmlns:a16="http://schemas.microsoft.com/office/drawing/2014/main" val="3908451718"/>
                    </a:ext>
                  </a:extLst>
                </a:gridCol>
                <a:gridCol w="773730">
                  <a:extLst>
                    <a:ext uri="{9D8B030D-6E8A-4147-A177-3AD203B41FA5}">
                      <a16:colId xmlns:a16="http://schemas.microsoft.com/office/drawing/2014/main" val="4268727486"/>
                    </a:ext>
                  </a:extLst>
                </a:gridCol>
                <a:gridCol w="773730">
                  <a:extLst>
                    <a:ext uri="{9D8B030D-6E8A-4147-A177-3AD203B41FA5}">
                      <a16:colId xmlns:a16="http://schemas.microsoft.com/office/drawing/2014/main" val="102979455"/>
                    </a:ext>
                  </a:extLst>
                </a:gridCol>
                <a:gridCol w="773730">
                  <a:extLst>
                    <a:ext uri="{9D8B030D-6E8A-4147-A177-3AD203B41FA5}">
                      <a16:colId xmlns:a16="http://schemas.microsoft.com/office/drawing/2014/main" val="3794878225"/>
                    </a:ext>
                  </a:extLst>
                </a:gridCol>
                <a:gridCol w="773730">
                  <a:extLst>
                    <a:ext uri="{9D8B030D-6E8A-4147-A177-3AD203B41FA5}">
                      <a16:colId xmlns:a16="http://schemas.microsoft.com/office/drawing/2014/main" val="1880823374"/>
                    </a:ext>
                  </a:extLst>
                </a:gridCol>
              </a:tblGrid>
              <a:tr h="166619">
                <a:tc>
                  <a:txBody>
                    <a:bodyPr/>
                    <a:lstStyle/>
                    <a:p>
                      <a:pPr algn="ctr"/>
                      <a:r>
                        <a:rPr kumimoji="1" lang="ja-JP" altLang="en-US" sz="1600" dirty="0">
                          <a:latin typeface="Century Gothic" panose="020B0502020202020204" pitchFamily="34" charset="0"/>
                        </a:rPr>
                        <a:t>月</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gridSpan="5">
                  <a:txBody>
                    <a:bodyPr/>
                    <a:lstStyle/>
                    <a:p>
                      <a:pPr algn="ctr"/>
                      <a:r>
                        <a:rPr kumimoji="1" lang="ja-JP" altLang="en-US" sz="1600" dirty="0">
                          <a:latin typeface="Century Gothic" panose="020B0502020202020204" pitchFamily="34" charset="0"/>
                        </a:rPr>
                        <a:t>開催日</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795242"/>
                  </a:ext>
                </a:extLst>
              </a:tr>
              <a:tr h="374153">
                <a:tc>
                  <a:txBody>
                    <a:bodyPr/>
                    <a:lstStyle/>
                    <a:p>
                      <a:pPr algn="ctr"/>
                      <a:r>
                        <a:rPr kumimoji="1" lang="en-US" altLang="ja-JP" sz="1600" b="1" dirty="0">
                          <a:latin typeface="Century Gothic" panose="020B0502020202020204" pitchFamily="34" charset="0"/>
                        </a:rPr>
                        <a:t>4</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8</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15</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2646799734"/>
                  </a:ext>
                </a:extLst>
              </a:tr>
              <a:tr h="374153">
                <a:tc>
                  <a:txBody>
                    <a:bodyPr/>
                    <a:lstStyle/>
                    <a:p>
                      <a:pPr algn="ctr"/>
                      <a:r>
                        <a:rPr kumimoji="1" lang="en-US" altLang="ja-JP" sz="1600" b="1" dirty="0">
                          <a:latin typeface="Century Gothic" panose="020B0502020202020204" pitchFamily="34" charset="0"/>
                        </a:rPr>
                        <a:t>5</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13</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20</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27</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1410541537"/>
                  </a:ext>
                </a:extLst>
              </a:tr>
              <a:tr h="374153">
                <a:tc>
                  <a:txBody>
                    <a:bodyPr/>
                    <a:lstStyle/>
                    <a:p>
                      <a:pPr algn="ctr"/>
                      <a:r>
                        <a:rPr kumimoji="1" lang="en-US" altLang="ja-JP" sz="1600" b="1" dirty="0">
                          <a:latin typeface="Century Gothic" panose="020B0502020202020204" pitchFamily="34" charset="0"/>
                        </a:rPr>
                        <a:t>6</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3</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10</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17</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24</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3206815299"/>
                  </a:ext>
                </a:extLst>
              </a:tr>
              <a:tr h="374153">
                <a:tc>
                  <a:txBody>
                    <a:bodyPr/>
                    <a:lstStyle/>
                    <a:p>
                      <a:pPr algn="ctr"/>
                      <a:r>
                        <a:rPr kumimoji="1" lang="en-US" altLang="ja-JP" sz="1600" b="1" dirty="0">
                          <a:latin typeface="Century Gothic" panose="020B0502020202020204" pitchFamily="34" charset="0"/>
                        </a:rPr>
                        <a:t>7</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8</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15</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22</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r>
                        <a:rPr kumimoji="1" lang="en-US" altLang="ja-JP" sz="1800" b="1" dirty="0">
                          <a:solidFill>
                            <a:schemeClr val="tx1"/>
                          </a:solidFill>
                          <a:latin typeface="Century Gothic" panose="020B0502020202020204" pitchFamily="34" charset="0"/>
                        </a:rPr>
                        <a:t>29</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3419670693"/>
                  </a:ext>
                </a:extLst>
              </a:tr>
              <a:tr h="374153">
                <a:tc>
                  <a:txBody>
                    <a:bodyPr/>
                    <a:lstStyle/>
                    <a:p>
                      <a:pPr algn="ctr"/>
                      <a:r>
                        <a:rPr kumimoji="1" lang="en-US" altLang="ja-JP" sz="1600" b="1" dirty="0">
                          <a:latin typeface="Century Gothic" panose="020B0502020202020204" pitchFamily="34" charset="0"/>
                        </a:rPr>
                        <a:t>8</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12</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26</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gridSpan="3">
                  <a:txBody>
                    <a:bodyPr/>
                    <a:lstStyle/>
                    <a:p>
                      <a:pPr algn="ctr"/>
                      <a:r>
                        <a:rPr kumimoji="1" lang="en-US" altLang="ja-JP" sz="1800" b="1" dirty="0">
                          <a:solidFill>
                            <a:schemeClr val="tx1"/>
                          </a:solidFill>
                          <a:latin typeface="Century Gothic" panose="020B0502020202020204" pitchFamily="34" charset="0"/>
                        </a:rPr>
                        <a:t>2</a:t>
                      </a:r>
                      <a:r>
                        <a:rPr kumimoji="1" lang="ja-JP" altLang="en-US" sz="1800" b="1" dirty="0">
                          <a:solidFill>
                            <a:schemeClr val="tx1"/>
                          </a:solidFill>
                          <a:latin typeface="Century Gothic" panose="020B0502020202020204" pitchFamily="34" charset="0"/>
                        </a:rPr>
                        <a:t>回</a:t>
                      </a:r>
                      <a:r>
                        <a:rPr kumimoji="1" lang="en-US" altLang="ja-JP" sz="1800" b="1" dirty="0">
                          <a:solidFill>
                            <a:schemeClr val="tx1"/>
                          </a:solidFill>
                          <a:latin typeface="Century Gothic" panose="020B0502020202020204" pitchFamily="34" charset="0"/>
                        </a:rPr>
                        <a:t>1,100</a:t>
                      </a:r>
                      <a:r>
                        <a:rPr kumimoji="1" lang="ja-JP" altLang="en-US" sz="1800" b="1" dirty="0">
                          <a:solidFill>
                            <a:schemeClr val="tx1"/>
                          </a:solidFill>
                          <a:latin typeface="Century Gothic" panose="020B0502020202020204" pitchFamily="34" charset="0"/>
                        </a:rPr>
                        <a:t>円</a:t>
                      </a:r>
                      <a:endParaRPr kumimoji="1" lang="en-US" altLang="ja-JP"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28575" cap="flat" cmpd="sng" algn="ctr">
                      <a:noFill/>
                      <a:prstDash val="solid"/>
                      <a:round/>
                      <a:headEnd type="none" w="med" len="med"/>
                      <a:tailEnd type="none" w="med" len="med"/>
                    </a:lnBlToTr>
                    <a:noFill/>
                  </a:tcPr>
                </a:tc>
                <a:tc hMerge="1">
                  <a:txBody>
                    <a:bodyPr/>
                    <a:lstStyle/>
                    <a:p>
                      <a:pPr algn="ctr"/>
                      <a:endParaRPr kumimoji="1" lang="en-US" altLang="ja-JP"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3816473598"/>
                  </a:ext>
                </a:extLst>
              </a:tr>
              <a:tr h="374153">
                <a:tc>
                  <a:txBody>
                    <a:bodyPr/>
                    <a:lstStyle/>
                    <a:p>
                      <a:pPr algn="ctr"/>
                      <a:r>
                        <a:rPr kumimoji="1" lang="en-US" altLang="ja-JP" sz="1600" b="1" dirty="0">
                          <a:latin typeface="Century Gothic" panose="020B0502020202020204" pitchFamily="34" charset="0"/>
                        </a:rPr>
                        <a:t>9</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9</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r>
                        <a:rPr kumimoji="1" lang="en-US" altLang="ja-JP" sz="1800" b="1" dirty="0">
                          <a:solidFill>
                            <a:schemeClr val="tx1"/>
                          </a:solidFill>
                          <a:latin typeface="Century Gothic" panose="020B0502020202020204" pitchFamily="34" charset="0"/>
                        </a:rPr>
                        <a:t>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1455727690"/>
                  </a:ext>
                </a:extLst>
              </a:tr>
              <a:tr h="374153">
                <a:tc>
                  <a:txBody>
                    <a:bodyPr/>
                    <a:lstStyle/>
                    <a:p>
                      <a:pPr algn="ctr"/>
                      <a:r>
                        <a:rPr kumimoji="1" lang="en-US" altLang="ja-JP" sz="1600" b="1" dirty="0">
                          <a:latin typeface="Century Gothic" panose="020B0502020202020204" pitchFamily="34" charset="0"/>
                        </a:rPr>
                        <a:t>10</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7</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dirty="0">
                          <a:solidFill>
                            <a:schemeClr val="tx1"/>
                          </a:solidFill>
                          <a:latin typeface="Century Gothic" panose="020B0502020202020204" pitchFamily="34" charset="0"/>
                        </a:rPr>
                        <a:t>14</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21</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r>
                        <a:rPr kumimoji="1" lang="en-US" altLang="ja-JP" sz="1800" b="1" dirty="0">
                          <a:solidFill>
                            <a:schemeClr val="tx1"/>
                          </a:solidFill>
                          <a:latin typeface="Century Gothic" panose="020B0502020202020204" pitchFamily="34" charset="0"/>
                        </a:rPr>
                        <a:t>28</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4187340496"/>
                  </a:ext>
                </a:extLst>
              </a:tr>
              <a:tr h="374153">
                <a:tc>
                  <a:txBody>
                    <a:bodyPr/>
                    <a:lstStyle/>
                    <a:p>
                      <a:pPr algn="ctr"/>
                      <a:r>
                        <a:rPr kumimoji="1" lang="en-US" altLang="ja-JP" sz="1600" b="1" dirty="0">
                          <a:latin typeface="Century Gothic" panose="020B0502020202020204" pitchFamily="34" charset="0"/>
                        </a:rPr>
                        <a:t>11</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dirty="0">
                          <a:solidFill>
                            <a:schemeClr val="tx1"/>
                          </a:solidFill>
                          <a:latin typeface="Century Gothic" panose="020B0502020202020204" pitchFamily="34" charset="0"/>
                        </a:rPr>
                        <a:t>4</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mn-ea"/>
                          <a:ea typeface="+mn-ea"/>
                        </a:rPr>
                        <a:t>11</a:t>
                      </a:r>
                      <a:endParaRPr kumimoji="1" lang="ja-JP" altLang="en-US" sz="18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18</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25</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834352996"/>
                  </a:ext>
                </a:extLst>
              </a:tr>
              <a:tr h="374153">
                <a:tc>
                  <a:txBody>
                    <a:bodyPr/>
                    <a:lstStyle/>
                    <a:p>
                      <a:pPr algn="ctr"/>
                      <a:r>
                        <a:rPr kumimoji="1" lang="en-US" altLang="ja-JP" sz="1600" b="1" dirty="0">
                          <a:latin typeface="Century Gothic" panose="020B0502020202020204" pitchFamily="34" charset="0"/>
                        </a:rPr>
                        <a:t>12</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9</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16</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23</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4127168080"/>
                  </a:ext>
                </a:extLst>
              </a:tr>
              <a:tr h="374153">
                <a:tc>
                  <a:txBody>
                    <a:bodyPr/>
                    <a:lstStyle/>
                    <a:p>
                      <a:pPr algn="ctr"/>
                      <a:r>
                        <a:rPr kumimoji="1" lang="en-US" altLang="ja-JP" sz="1600" b="1" dirty="0">
                          <a:latin typeface="Century Gothic" panose="020B0502020202020204" pitchFamily="34" charset="0"/>
                        </a:rPr>
                        <a:t>1</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6</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13</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20</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27</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3995985347"/>
                  </a:ext>
                </a:extLst>
              </a:tr>
              <a:tr h="374153">
                <a:tc>
                  <a:txBody>
                    <a:bodyPr/>
                    <a:lstStyle/>
                    <a:p>
                      <a:pPr algn="ctr"/>
                      <a:r>
                        <a:rPr kumimoji="1" lang="en-US" altLang="ja-JP" sz="1600" b="1" dirty="0">
                          <a:latin typeface="Century Gothic" panose="020B0502020202020204" pitchFamily="34" charset="0"/>
                        </a:rPr>
                        <a:t>2</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3</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10</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17</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24</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algn="ct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3238640243"/>
                  </a:ext>
                </a:extLst>
              </a:tr>
              <a:tr h="374153">
                <a:tc>
                  <a:txBody>
                    <a:bodyPr/>
                    <a:lstStyle/>
                    <a:p>
                      <a:pPr algn="ctr"/>
                      <a:r>
                        <a:rPr kumimoji="1" lang="en-US" altLang="ja-JP" sz="1600" b="1" dirty="0">
                          <a:latin typeface="Century Gothic" panose="020B0502020202020204" pitchFamily="34" charset="0"/>
                        </a:rPr>
                        <a:t>3</a:t>
                      </a:r>
                      <a:endParaRPr kumimoji="1" lang="ja-JP" altLang="en-US" sz="16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3</a:t>
                      </a:r>
                      <a:endParaRPr kumimoji="1" lang="ja-JP" altLang="en-US" sz="1800" b="1" dirty="0">
                        <a:solidFill>
                          <a:schemeClr val="tx1"/>
                        </a:solidFill>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10</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17</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en-US" altLang="ja-JP" sz="1800" b="1" dirty="0">
                          <a:solidFill>
                            <a:schemeClr val="tx1"/>
                          </a:solidFill>
                          <a:latin typeface="Century Gothic" panose="020B0502020202020204" pitchFamily="34" charset="0"/>
                        </a:rPr>
                        <a:t>24</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dirty="0">
                          <a:solidFill>
                            <a:schemeClr val="tx1"/>
                          </a:solidFill>
                          <a:latin typeface="Century Gothic" panose="020B0502020202020204" pitchFamily="34" charset="0"/>
                        </a:rPr>
                        <a:t>31</a:t>
                      </a:r>
                      <a:endParaRPr kumimoji="1" lang="ja-JP" altLang="en-US" sz="1800" b="1"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73437305"/>
                  </a:ext>
                </a:extLst>
              </a:tr>
            </a:tbl>
          </a:graphicData>
        </a:graphic>
      </p:graphicFrame>
    </p:spTree>
    <p:extLst>
      <p:ext uri="{BB962C8B-B14F-4D97-AF65-F5344CB8AC3E}">
        <p14:creationId xmlns:p14="http://schemas.microsoft.com/office/powerpoint/2010/main" val="1070034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テキスト ボックス 35"/>
          <p:cNvSpPr txBox="1"/>
          <p:nvPr/>
        </p:nvSpPr>
        <p:spPr>
          <a:xfrm>
            <a:off x="-11684" y="-9798"/>
            <a:ext cx="4217821" cy="369332"/>
          </a:xfrm>
          <a:prstGeom prst="rect">
            <a:avLst/>
          </a:prstGeom>
          <a:noFill/>
        </p:spPr>
        <p:txBody>
          <a:bodyPr wrap="none" rtlCol="0">
            <a:spAutoFit/>
          </a:bodyPr>
          <a:lstStyle/>
          <a:p>
            <a:pPr algn="ctr"/>
            <a:r>
              <a:rPr lang="en-US" altLang="ja-JP" dirty="0">
                <a:latin typeface="Century Gothic" panose="020B0502020202020204" pitchFamily="34" charset="0"/>
              </a:rPr>
              <a:t>2026</a:t>
            </a:r>
            <a:r>
              <a:rPr lang="ja-JP" altLang="en-US" dirty="0">
                <a:latin typeface="Century Gothic" panose="020B0502020202020204" pitchFamily="34" charset="0"/>
              </a:rPr>
              <a:t>年度年間開催予定表　</a:t>
            </a:r>
            <a:r>
              <a:rPr lang="en-US" altLang="ja-JP" sz="1400" dirty="0">
                <a:latin typeface="Century Gothic" panose="020B0502020202020204" pitchFamily="34" charset="0"/>
              </a:rPr>
              <a:t>2026/2/18</a:t>
            </a:r>
            <a:r>
              <a:rPr lang="ja-JP" altLang="en-US" sz="1400" dirty="0">
                <a:latin typeface="Century Gothic" panose="020B0502020202020204" pitchFamily="34" charset="0"/>
              </a:rPr>
              <a:t>現在</a:t>
            </a:r>
          </a:p>
        </p:txBody>
      </p:sp>
      <p:sp>
        <p:nvSpPr>
          <p:cNvPr id="18" name="正方形/長方形 17"/>
          <p:cNvSpPr/>
          <p:nvPr/>
        </p:nvSpPr>
        <p:spPr>
          <a:xfrm>
            <a:off x="4854666" y="1375737"/>
            <a:ext cx="4953000" cy="954107"/>
          </a:xfrm>
          <a:prstGeom prst="rect">
            <a:avLst/>
          </a:prstGeom>
        </p:spPr>
        <p:txBody>
          <a:bodyPr>
            <a:spAutoFit/>
          </a:bodyPr>
          <a:lstStyle/>
          <a:p>
            <a:pPr algn="just">
              <a:spcAft>
                <a:spcPts val="0"/>
              </a:spcAft>
            </a:pPr>
            <a:r>
              <a:rPr lang="ja-JP" altLang="en-US" sz="2000" b="1" kern="100" dirty="0">
                <a:latin typeface="+mn-ea"/>
                <a:cs typeface="Times New Roman" panose="02020603050405020304" pitchFamily="18" charset="0"/>
              </a:rPr>
              <a:t>初心者から中級者向け！</a:t>
            </a:r>
            <a:endParaRPr lang="en-US" altLang="ja-JP" sz="2000" b="1" kern="100" dirty="0">
              <a:latin typeface="+mn-ea"/>
              <a:cs typeface="Times New Roman" panose="02020603050405020304" pitchFamily="18" charset="0"/>
            </a:endParaRPr>
          </a:p>
          <a:p>
            <a:pPr algn="just">
              <a:spcAft>
                <a:spcPts val="0"/>
              </a:spcAft>
            </a:pPr>
            <a:r>
              <a:rPr lang="ja-JP" altLang="en-US" b="1" kern="100" dirty="0">
                <a:latin typeface="+mn-ea"/>
                <a:cs typeface="Times New Roman" panose="02020603050405020304" pitchFamily="18" charset="0"/>
              </a:rPr>
              <a:t>基礎練習からゲームまで楽しみながら</a:t>
            </a:r>
            <a:endParaRPr lang="en-US" altLang="ja-JP" b="1" kern="100" dirty="0">
              <a:latin typeface="+mn-ea"/>
              <a:cs typeface="Times New Roman" panose="02020603050405020304" pitchFamily="18" charset="0"/>
            </a:endParaRPr>
          </a:p>
          <a:p>
            <a:pPr algn="just">
              <a:spcAft>
                <a:spcPts val="0"/>
              </a:spcAft>
            </a:pPr>
            <a:r>
              <a:rPr lang="ja-JP" altLang="en-US" b="1" kern="100" dirty="0">
                <a:latin typeface="+mn-ea"/>
                <a:cs typeface="Times New Roman" panose="02020603050405020304" pitchFamily="18" charset="0"/>
              </a:rPr>
              <a:t>スキルアップできる教室です。</a:t>
            </a:r>
            <a:endParaRPr lang="ja-JP" altLang="ja-JP" b="1" kern="100" dirty="0">
              <a:latin typeface="+mn-ea"/>
              <a:cs typeface="Times New Roman" panose="02020603050405020304" pitchFamily="18" charset="0"/>
            </a:endParaRPr>
          </a:p>
        </p:txBody>
      </p:sp>
      <p:sp>
        <p:nvSpPr>
          <p:cNvPr id="22" name="テキスト ボックス 21"/>
          <p:cNvSpPr txBox="1"/>
          <p:nvPr/>
        </p:nvSpPr>
        <p:spPr>
          <a:xfrm>
            <a:off x="59651" y="288728"/>
            <a:ext cx="4394152" cy="475836"/>
          </a:xfrm>
          <a:prstGeom prst="rect">
            <a:avLst/>
          </a:prstGeom>
          <a:noFill/>
        </p:spPr>
        <p:txBody>
          <a:bodyPr wrap="none" rtlCol="0">
            <a:spAutoFit/>
          </a:bodyPr>
          <a:lstStyle/>
          <a:p>
            <a:r>
              <a:rPr lang="ja-JP" altLang="en-US" sz="2492" b="1" dirty="0">
                <a:latin typeface="Century Gothic" panose="020B0502020202020204" pitchFamily="34" charset="0"/>
              </a:rPr>
              <a:t>水</a:t>
            </a:r>
            <a:r>
              <a:rPr lang="ja-JP" altLang="en-US" sz="2000" b="1" dirty="0">
                <a:latin typeface="Century Gothic" panose="020B0502020202020204" pitchFamily="34" charset="0"/>
              </a:rPr>
              <a:t>曜日</a:t>
            </a:r>
            <a:r>
              <a:rPr lang="ja-JP" altLang="en-US" sz="2492" b="1" dirty="0">
                <a:latin typeface="Century Gothic" panose="020B0502020202020204" pitchFamily="34" charset="0"/>
              </a:rPr>
              <a:t> 定期教室</a:t>
            </a:r>
            <a:r>
              <a:rPr lang="ja-JP" altLang="en-US" sz="2492" dirty="0">
                <a:latin typeface="Century Gothic" panose="020B0502020202020204" pitchFamily="34" charset="0"/>
              </a:rPr>
              <a:t>　</a:t>
            </a:r>
            <a:r>
              <a:rPr lang="en-US" altLang="ja-JP" sz="2492" dirty="0">
                <a:latin typeface="Century Gothic" panose="020B0502020202020204" pitchFamily="34" charset="0"/>
              </a:rPr>
              <a:t>15:30-17:20</a:t>
            </a:r>
            <a:endParaRPr lang="ja-JP" altLang="en-US" sz="2492" dirty="0">
              <a:latin typeface="Century Gothic" panose="020B0502020202020204" pitchFamily="34" charset="0"/>
            </a:endParaRPr>
          </a:p>
        </p:txBody>
      </p:sp>
      <p:sp>
        <p:nvSpPr>
          <p:cNvPr id="23" name="テキスト ボックス 22"/>
          <p:cNvSpPr txBox="1"/>
          <p:nvPr/>
        </p:nvSpPr>
        <p:spPr>
          <a:xfrm>
            <a:off x="7458337" y="4542272"/>
            <a:ext cx="2182008" cy="1908215"/>
          </a:xfrm>
          <a:prstGeom prst="rect">
            <a:avLst/>
          </a:prstGeom>
          <a:noFill/>
        </p:spPr>
        <p:txBody>
          <a:bodyPr wrap="none" rtlCol="0">
            <a:spAutoFit/>
          </a:bodyPr>
          <a:lstStyle/>
          <a:p>
            <a:r>
              <a:rPr lang="ja-JP" altLang="en-US" sz="1400" b="1" u="sng" dirty="0">
                <a:latin typeface="Century Gothic" panose="020B0502020202020204" pitchFamily="34" charset="0"/>
              </a:rPr>
              <a:t>▷教室情報</a:t>
            </a:r>
            <a:endParaRPr lang="en-US" altLang="ja-JP" sz="1200" dirty="0">
              <a:latin typeface="Century Gothic" panose="020B0502020202020204" pitchFamily="34" charset="0"/>
            </a:endParaRPr>
          </a:p>
          <a:p>
            <a:r>
              <a:rPr lang="ja-JP" altLang="en-US" sz="1100" dirty="0">
                <a:latin typeface="Century Gothic" panose="020B0502020202020204" pitchFamily="34" charset="0"/>
              </a:rPr>
              <a:t>　</a:t>
            </a:r>
            <a:r>
              <a:rPr lang="ja-JP" altLang="en-US" sz="1200" dirty="0">
                <a:latin typeface="Century Gothic" panose="020B0502020202020204" pitchFamily="34" charset="0"/>
              </a:rPr>
              <a:t>会場　</a:t>
            </a:r>
            <a:r>
              <a:rPr lang="en-US" altLang="ja-JP" sz="1200" dirty="0">
                <a:latin typeface="Century Gothic" panose="020B0502020202020204" pitchFamily="34" charset="0"/>
              </a:rPr>
              <a:t>1F</a:t>
            </a:r>
            <a:r>
              <a:rPr lang="ja-JP" altLang="en-US" sz="1200" dirty="0">
                <a:latin typeface="Century Gothic" panose="020B0502020202020204" pitchFamily="34" charset="0"/>
              </a:rPr>
              <a:t> メインアリーナ</a:t>
            </a:r>
            <a:r>
              <a:rPr lang="en-US" altLang="ja-JP" sz="1200" dirty="0">
                <a:latin typeface="Century Gothic" panose="020B0502020202020204" pitchFamily="34" charset="0"/>
              </a:rPr>
              <a:t>A</a:t>
            </a:r>
          </a:p>
          <a:p>
            <a:r>
              <a:rPr lang="ja-JP" altLang="en-US" sz="1200" dirty="0">
                <a:latin typeface="Century Gothic" panose="020B0502020202020204" pitchFamily="34" charset="0"/>
              </a:rPr>
              <a:t>　定員　幼児クラス</a:t>
            </a:r>
            <a:r>
              <a:rPr lang="en-US" altLang="ja-JP" sz="1200" dirty="0">
                <a:latin typeface="Century Gothic" panose="020B0502020202020204" pitchFamily="34" charset="0"/>
              </a:rPr>
              <a:t>10</a:t>
            </a:r>
            <a:r>
              <a:rPr lang="ja-JP" altLang="en-US" sz="1200" dirty="0">
                <a:latin typeface="Century Gothic" panose="020B0502020202020204" pitchFamily="34" charset="0"/>
              </a:rPr>
              <a:t>名</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　　　　小学生クラス</a:t>
            </a:r>
            <a:r>
              <a:rPr lang="en-US" altLang="ja-JP" sz="1200" dirty="0">
                <a:latin typeface="Century Gothic" panose="020B0502020202020204" pitchFamily="34" charset="0"/>
              </a:rPr>
              <a:t>20</a:t>
            </a:r>
            <a:r>
              <a:rPr lang="ja-JP" altLang="en-US" sz="1200" dirty="0">
                <a:latin typeface="Century Gothic" panose="020B0502020202020204" pitchFamily="34" charset="0"/>
              </a:rPr>
              <a:t>名</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　対象　</a:t>
            </a:r>
            <a:r>
              <a:rPr lang="en-US" altLang="ja-JP" sz="1200" dirty="0">
                <a:latin typeface="Century Gothic" panose="020B0502020202020204" pitchFamily="34" charset="0"/>
              </a:rPr>
              <a:t>4</a:t>
            </a:r>
            <a:r>
              <a:rPr lang="ja-JP" altLang="en-US" sz="1200" dirty="0">
                <a:latin typeface="Century Gothic" panose="020B0502020202020204" pitchFamily="34" charset="0"/>
              </a:rPr>
              <a:t>歳以上</a:t>
            </a:r>
            <a:endParaRPr lang="en-US" altLang="ja-JP" sz="1200" dirty="0">
              <a:latin typeface="Century Gothic" panose="020B0502020202020204" pitchFamily="34" charset="0"/>
            </a:endParaRPr>
          </a:p>
          <a:p>
            <a:r>
              <a:rPr lang="ja-JP" altLang="en-US" sz="1200" dirty="0">
                <a:latin typeface="Century Gothic" panose="020B0502020202020204" pitchFamily="34" charset="0"/>
              </a:rPr>
              <a:t>　講師　大場</a:t>
            </a:r>
            <a:r>
              <a:rPr lang="en-US" altLang="ja-JP" sz="1200" dirty="0">
                <a:latin typeface="Century Gothic" panose="020B0502020202020204" pitchFamily="34" charset="0"/>
              </a:rPr>
              <a:t>(</a:t>
            </a:r>
            <a:r>
              <a:rPr lang="ja-JP" altLang="en-US" sz="1200" dirty="0">
                <a:latin typeface="Century Gothic" panose="020B0502020202020204" pitchFamily="34" charset="0"/>
              </a:rPr>
              <a:t>ジオスポーツ</a:t>
            </a:r>
            <a:r>
              <a:rPr lang="en-US" altLang="ja-JP" sz="1200" dirty="0">
                <a:latin typeface="Century Gothic" panose="020B0502020202020204" pitchFamily="34" charset="0"/>
              </a:rPr>
              <a:t>)</a:t>
            </a:r>
          </a:p>
          <a:p>
            <a:r>
              <a:rPr lang="ja-JP" altLang="en-US" sz="1100" kern="100" dirty="0">
                <a:latin typeface="+mn-ea"/>
                <a:cs typeface="Times New Roman" panose="02020603050405020304" pitchFamily="18" charset="0"/>
              </a:rPr>
              <a:t>持ち物　</a:t>
            </a:r>
            <a:r>
              <a:rPr lang="ja-JP" altLang="en-US" sz="1050" kern="100" dirty="0">
                <a:latin typeface="+mn-ea"/>
                <a:cs typeface="Times New Roman" panose="02020603050405020304" pitchFamily="18" charset="0"/>
              </a:rPr>
              <a:t>フットサルシューズ</a:t>
            </a:r>
            <a:endParaRPr lang="en-US" altLang="ja-JP" sz="1050" kern="100" dirty="0">
              <a:latin typeface="+mn-ea"/>
              <a:cs typeface="Times New Roman" panose="02020603050405020304" pitchFamily="18" charset="0"/>
            </a:endParaRPr>
          </a:p>
          <a:p>
            <a:pPr algn="just">
              <a:spcAft>
                <a:spcPts val="0"/>
              </a:spcAft>
            </a:pPr>
            <a:r>
              <a:rPr lang="ja-JP" altLang="en-US" sz="1100" kern="100" dirty="0">
                <a:latin typeface="+mn-ea"/>
                <a:cs typeface="Times New Roman" panose="02020603050405020304" pitchFamily="18" charset="0"/>
              </a:rPr>
              <a:t>　　　　</a:t>
            </a:r>
            <a:r>
              <a:rPr lang="ja-JP" altLang="ja-JP" sz="1100" kern="100" dirty="0">
                <a:latin typeface="+mn-ea"/>
                <a:cs typeface="Times New Roman" panose="02020603050405020304" pitchFamily="18" charset="0"/>
              </a:rPr>
              <a:t>運動できる服装</a:t>
            </a:r>
            <a:endParaRPr lang="en-US" altLang="ja-JP" sz="1100" kern="100" dirty="0">
              <a:latin typeface="+mn-ea"/>
              <a:cs typeface="Times New Roman" panose="02020603050405020304" pitchFamily="18" charset="0"/>
            </a:endParaRPr>
          </a:p>
          <a:p>
            <a:pPr algn="just">
              <a:spcAft>
                <a:spcPts val="0"/>
              </a:spcAft>
            </a:pPr>
            <a:r>
              <a:rPr lang="ja-JP" altLang="en-US" sz="1100" kern="100" dirty="0">
                <a:latin typeface="+mn-ea"/>
                <a:cs typeface="Times New Roman" panose="02020603050405020304" pitchFamily="18" charset="0"/>
              </a:rPr>
              <a:t>　　　　</a:t>
            </a:r>
            <a:r>
              <a:rPr lang="ja-JP" altLang="ja-JP" sz="1100" kern="100" dirty="0">
                <a:latin typeface="+mn-ea"/>
                <a:cs typeface="Times New Roman" panose="02020603050405020304" pitchFamily="18" charset="0"/>
              </a:rPr>
              <a:t>飲み物・タオル</a:t>
            </a:r>
            <a:endParaRPr lang="en-US" altLang="ja-JP" sz="1100" kern="100" dirty="0">
              <a:latin typeface="+mn-ea"/>
              <a:cs typeface="Times New Roman" panose="02020603050405020304" pitchFamily="18" charset="0"/>
            </a:endParaRPr>
          </a:p>
          <a:p>
            <a:pPr algn="just">
              <a:spcAft>
                <a:spcPts val="0"/>
              </a:spcAft>
            </a:pPr>
            <a:r>
              <a:rPr lang="ja-JP" altLang="en-US" sz="1100" kern="100" dirty="0">
                <a:latin typeface="+mn-ea"/>
                <a:cs typeface="Times New Roman" panose="02020603050405020304" pitchFamily="18" charset="0"/>
              </a:rPr>
              <a:t>　　　　</a:t>
            </a:r>
            <a:r>
              <a:rPr lang="en-US" altLang="ja-JP" sz="1100" kern="100" dirty="0">
                <a:latin typeface="+mn-ea"/>
                <a:cs typeface="Times New Roman" panose="02020603050405020304" pitchFamily="18" charset="0"/>
              </a:rPr>
              <a:t>(</a:t>
            </a:r>
            <a:r>
              <a:rPr lang="ja-JP" altLang="en-US" sz="1100" kern="100" dirty="0">
                <a:latin typeface="+mn-ea"/>
                <a:cs typeface="Times New Roman" panose="02020603050405020304" pitchFamily="18" charset="0"/>
              </a:rPr>
              <a:t>フットサルボール</a:t>
            </a:r>
            <a:r>
              <a:rPr lang="en-US" altLang="ja-JP" sz="1100" kern="100" dirty="0">
                <a:latin typeface="+mn-ea"/>
                <a:cs typeface="Times New Roman" panose="02020603050405020304" pitchFamily="18" charset="0"/>
              </a:rPr>
              <a:t>)</a:t>
            </a:r>
            <a:endParaRPr lang="ja-JP" altLang="ja-JP" sz="1100" kern="100" dirty="0">
              <a:latin typeface="+mn-ea"/>
              <a:cs typeface="Times New Roman" panose="02020603050405020304" pitchFamily="18" charset="0"/>
            </a:endParaRPr>
          </a:p>
        </p:txBody>
      </p:sp>
      <p:sp>
        <p:nvSpPr>
          <p:cNvPr id="12" name="テキスト ボックス 11"/>
          <p:cNvSpPr txBox="1"/>
          <p:nvPr/>
        </p:nvSpPr>
        <p:spPr>
          <a:xfrm>
            <a:off x="1610458" y="715717"/>
            <a:ext cx="3416320" cy="646331"/>
          </a:xfrm>
          <a:prstGeom prst="rect">
            <a:avLst/>
          </a:prstGeom>
          <a:noFill/>
        </p:spPr>
        <p:txBody>
          <a:bodyPr wrap="none" rtlCol="0">
            <a:spAutoFit/>
          </a:bodyPr>
          <a:lstStyle/>
          <a:p>
            <a:r>
              <a:rPr lang="ja-JP" altLang="en-US" sz="3600" b="1" dirty="0"/>
              <a:t>フットサル教室</a:t>
            </a:r>
          </a:p>
        </p:txBody>
      </p:sp>
      <p:sp>
        <p:nvSpPr>
          <p:cNvPr id="13" name="正方形/長方形 12"/>
          <p:cNvSpPr/>
          <p:nvPr/>
        </p:nvSpPr>
        <p:spPr>
          <a:xfrm>
            <a:off x="18013" y="677934"/>
            <a:ext cx="1723549" cy="707886"/>
          </a:xfrm>
          <a:prstGeom prst="rect">
            <a:avLst/>
          </a:prstGeom>
        </p:spPr>
        <p:txBody>
          <a:bodyPr wrap="none">
            <a:spAutoFit/>
          </a:bodyPr>
          <a:lstStyle/>
          <a:p>
            <a:r>
              <a:rPr lang="ja-JP" altLang="en-US" sz="2000" b="1" dirty="0"/>
              <a:t>湘南</a:t>
            </a:r>
            <a:endParaRPr lang="en-US" altLang="ja-JP" sz="2000" b="1" dirty="0"/>
          </a:p>
          <a:p>
            <a:r>
              <a:rPr lang="ja-JP" altLang="en-US" sz="2000" b="1" dirty="0"/>
              <a:t>スポーツラボ</a:t>
            </a:r>
            <a:endParaRPr lang="en-US" altLang="ja-JP" sz="2000" b="1" dirty="0"/>
          </a:p>
        </p:txBody>
      </p:sp>
      <p:pic>
        <p:nvPicPr>
          <p:cNvPr id="17" name="図 16">
            <a:extLst>
              <a:ext uri="{FF2B5EF4-FFF2-40B4-BE49-F238E27FC236}">
                <a16:creationId xmlns:a16="http://schemas.microsoft.com/office/drawing/2014/main" id="{DFE6B928-69B3-4C7F-157E-D8FAD84B650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4670" y="288728"/>
            <a:ext cx="504000" cy="504000"/>
          </a:xfrm>
          <a:prstGeom prst="rect">
            <a:avLst/>
          </a:prstGeom>
        </p:spPr>
      </p:pic>
      <p:sp>
        <p:nvSpPr>
          <p:cNvPr id="21" name="テキスト ボックス 20">
            <a:extLst>
              <a:ext uri="{FF2B5EF4-FFF2-40B4-BE49-F238E27FC236}">
                <a16:creationId xmlns:a16="http://schemas.microsoft.com/office/drawing/2014/main" id="{25870494-8188-EB02-8A6C-F1EE0DEF6A02}"/>
              </a:ext>
            </a:extLst>
          </p:cNvPr>
          <p:cNvSpPr txBox="1"/>
          <p:nvPr/>
        </p:nvSpPr>
        <p:spPr>
          <a:xfrm>
            <a:off x="8833888" y="723795"/>
            <a:ext cx="933269" cy="276999"/>
          </a:xfrm>
          <a:prstGeom prst="rect">
            <a:avLst/>
          </a:prstGeom>
          <a:noFill/>
        </p:spPr>
        <p:txBody>
          <a:bodyPr wrap="none" rtlCol="0">
            <a:spAutoFit/>
          </a:bodyPr>
          <a:lstStyle/>
          <a:p>
            <a:r>
              <a:rPr lang="en-US" altLang="ja-JP" sz="1200" dirty="0">
                <a:latin typeface="Century Gothic" panose="020B0502020202020204" pitchFamily="34" charset="0"/>
              </a:rPr>
              <a:t>Instagram</a:t>
            </a:r>
            <a:endParaRPr kumimoji="1" lang="ja-JP" altLang="en-US" sz="1200" dirty="0">
              <a:latin typeface="Century Gothic" panose="020B0502020202020204" pitchFamily="34" charset="0"/>
            </a:endParaRPr>
          </a:p>
        </p:txBody>
      </p:sp>
      <p:pic>
        <p:nvPicPr>
          <p:cNvPr id="24" name="図 23">
            <a:extLst>
              <a:ext uri="{FF2B5EF4-FFF2-40B4-BE49-F238E27FC236}">
                <a16:creationId xmlns:a16="http://schemas.microsoft.com/office/drawing/2014/main" id="{F8630486-2768-3509-E6F5-EF868E83ED7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12331" y="277755"/>
            <a:ext cx="504000" cy="504000"/>
          </a:xfrm>
          <a:prstGeom prst="rect">
            <a:avLst/>
          </a:prstGeom>
        </p:spPr>
      </p:pic>
      <p:sp>
        <p:nvSpPr>
          <p:cNvPr id="25" name="テキスト ボックス 24">
            <a:extLst>
              <a:ext uri="{FF2B5EF4-FFF2-40B4-BE49-F238E27FC236}">
                <a16:creationId xmlns:a16="http://schemas.microsoft.com/office/drawing/2014/main" id="{20305EF3-6E75-6C9D-57F1-B19B5BC4D0C4}"/>
              </a:ext>
            </a:extLst>
          </p:cNvPr>
          <p:cNvSpPr txBox="1"/>
          <p:nvPr/>
        </p:nvSpPr>
        <p:spPr>
          <a:xfrm>
            <a:off x="6791892" y="701493"/>
            <a:ext cx="381836" cy="276999"/>
          </a:xfrm>
          <a:prstGeom prst="rect">
            <a:avLst/>
          </a:prstGeom>
          <a:noFill/>
        </p:spPr>
        <p:txBody>
          <a:bodyPr wrap="none" rtlCol="0">
            <a:spAutoFit/>
          </a:bodyPr>
          <a:lstStyle/>
          <a:p>
            <a:r>
              <a:rPr lang="en-US" altLang="ja-JP" sz="1200" dirty="0">
                <a:latin typeface="Century Gothic" panose="020B0502020202020204" pitchFamily="34" charset="0"/>
              </a:rPr>
              <a:t>HP</a:t>
            </a:r>
            <a:endParaRPr kumimoji="1" lang="ja-JP" altLang="en-US" sz="1200" dirty="0">
              <a:latin typeface="Century Gothic" panose="020B0502020202020204" pitchFamily="34" charset="0"/>
            </a:endParaRPr>
          </a:p>
        </p:txBody>
      </p:sp>
      <p:pic>
        <p:nvPicPr>
          <p:cNvPr id="26" name="図 25">
            <a:extLst>
              <a:ext uri="{FF2B5EF4-FFF2-40B4-BE49-F238E27FC236}">
                <a16:creationId xmlns:a16="http://schemas.microsoft.com/office/drawing/2014/main" id="{1FF7E11F-8D40-36CF-A6D9-D3226F5D41B8}"/>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1025" t="8113" r="11106" b="-1"/>
          <a:stretch/>
        </p:blipFill>
        <p:spPr>
          <a:xfrm>
            <a:off x="9001941" y="282578"/>
            <a:ext cx="540000" cy="508167"/>
          </a:xfrm>
          <a:prstGeom prst="rect">
            <a:avLst/>
          </a:prstGeom>
        </p:spPr>
      </p:pic>
      <p:pic>
        <p:nvPicPr>
          <p:cNvPr id="27" name="図 26" descr="QR コード&#10;&#10;自動的に生成された説明">
            <a:extLst>
              <a:ext uri="{FF2B5EF4-FFF2-40B4-BE49-F238E27FC236}">
                <a16:creationId xmlns:a16="http://schemas.microsoft.com/office/drawing/2014/main" id="{51BF9F49-920B-1104-9B11-529EADA086B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440789" y="281525"/>
            <a:ext cx="509299" cy="509299"/>
          </a:xfrm>
          <a:prstGeom prst="rect">
            <a:avLst/>
          </a:prstGeom>
        </p:spPr>
      </p:pic>
      <p:sp>
        <p:nvSpPr>
          <p:cNvPr id="28" name="テキスト ボックス 27">
            <a:extLst>
              <a:ext uri="{FF2B5EF4-FFF2-40B4-BE49-F238E27FC236}">
                <a16:creationId xmlns:a16="http://schemas.microsoft.com/office/drawing/2014/main" id="{71E8D785-D9D0-4206-223F-37B1A0CDC09E}"/>
              </a:ext>
            </a:extLst>
          </p:cNvPr>
          <p:cNvSpPr txBox="1"/>
          <p:nvPr/>
        </p:nvSpPr>
        <p:spPr>
          <a:xfrm>
            <a:off x="7458337" y="716655"/>
            <a:ext cx="492863" cy="253916"/>
          </a:xfrm>
          <a:prstGeom prst="rect">
            <a:avLst/>
          </a:prstGeom>
          <a:noFill/>
        </p:spPr>
        <p:txBody>
          <a:bodyPr wrap="square" rtlCol="0">
            <a:spAutoFit/>
          </a:bodyPr>
          <a:lstStyle/>
          <a:p>
            <a:r>
              <a:rPr kumimoji="1" lang="en-US" altLang="ja-JP" sz="1050" dirty="0">
                <a:latin typeface="Century Gothic" panose="020B0502020202020204" pitchFamily="34" charset="0"/>
              </a:rPr>
              <a:t>LINE</a:t>
            </a:r>
            <a:endParaRPr kumimoji="1" lang="ja-JP" altLang="en-US" sz="1050" dirty="0">
              <a:latin typeface="Century Gothic" panose="020B0502020202020204" pitchFamily="34" charset="0"/>
            </a:endParaRPr>
          </a:p>
        </p:txBody>
      </p:sp>
      <p:sp>
        <p:nvSpPr>
          <p:cNvPr id="29" name="テキスト ボックス 28">
            <a:extLst>
              <a:ext uri="{FF2B5EF4-FFF2-40B4-BE49-F238E27FC236}">
                <a16:creationId xmlns:a16="http://schemas.microsoft.com/office/drawing/2014/main" id="{EAC5DFCE-A5A3-1658-2514-C1E4E62AAE17}"/>
              </a:ext>
            </a:extLst>
          </p:cNvPr>
          <p:cNvSpPr txBox="1"/>
          <p:nvPr/>
        </p:nvSpPr>
        <p:spPr>
          <a:xfrm>
            <a:off x="8308579" y="723795"/>
            <a:ext cx="277640" cy="276999"/>
          </a:xfrm>
          <a:prstGeom prst="rect">
            <a:avLst/>
          </a:prstGeom>
          <a:noFill/>
        </p:spPr>
        <p:txBody>
          <a:bodyPr wrap="none" rtlCol="0">
            <a:spAutoFit/>
          </a:bodyPr>
          <a:lstStyle/>
          <a:p>
            <a:r>
              <a:rPr lang="en-US" altLang="ja-JP" sz="1200" dirty="0">
                <a:latin typeface="Century Gothic" panose="020B0502020202020204" pitchFamily="34" charset="0"/>
              </a:rPr>
              <a:t>X</a:t>
            </a:r>
            <a:endParaRPr kumimoji="1" lang="ja-JP" altLang="en-US" sz="1200" dirty="0">
              <a:latin typeface="Century Gothic" panose="020B0502020202020204" pitchFamily="34" charset="0"/>
            </a:endParaRPr>
          </a:p>
        </p:txBody>
      </p:sp>
      <p:sp>
        <p:nvSpPr>
          <p:cNvPr id="30" name="テキスト ボックス 29">
            <a:extLst>
              <a:ext uri="{FF2B5EF4-FFF2-40B4-BE49-F238E27FC236}">
                <a16:creationId xmlns:a16="http://schemas.microsoft.com/office/drawing/2014/main" id="{56FCE22B-8921-2961-9042-F270D32ACDCA}"/>
              </a:ext>
            </a:extLst>
          </p:cNvPr>
          <p:cNvSpPr txBox="1"/>
          <p:nvPr/>
        </p:nvSpPr>
        <p:spPr>
          <a:xfrm>
            <a:off x="4795967" y="37611"/>
            <a:ext cx="1856598" cy="738664"/>
          </a:xfrm>
          <a:prstGeom prst="rect">
            <a:avLst/>
          </a:prstGeom>
          <a:noFill/>
        </p:spPr>
        <p:txBody>
          <a:bodyPr wrap="none" rtlCol="0">
            <a:spAutoFit/>
          </a:bodyPr>
          <a:lstStyle/>
          <a:p>
            <a:r>
              <a:rPr lang="ja-JP" altLang="en-US" sz="1400" b="1" dirty="0">
                <a:latin typeface="Century Gothic" panose="020B0502020202020204" pitchFamily="34" charset="0"/>
              </a:rPr>
              <a:t>▷各クラス時間</a:t>
            </a:r>
            <a:endParaRPr lang="en-US" altLang="ja-JP" sz="1400" dirty="0">
              <a:latin typeface="Century Gothic" panose="020B0502020202020204" pitchFamily="34" charset="0"/>
            </a:endParaRPr>
          </a:p>
          <a:p>
            <a:r>
              <a:rPr lang="ja-JP" altLang="en-US" sz="1400" dirty="0">
                <a:latin typeface="Century Gothic" panose="020B0502020202020204" pitchFamily="34" charset="0"/>
              </a:rPr>
              <a:t>　幼児：</a:t>
            </a:r>
            <a:r>
              <a:rPr lang="en-US" altLang="ja-JP" sz="1400" dirty="0">
                <a:latin typeface="Century Gothic" panose="020B0502020202020204" pitchFamily="34" charset="0"/>
              </a:rPr>
              <a:t>15:30-16:15</a:t>
            </a:r>
          </a:p>
          <a:p>
            <a:r>
              <a:rPr lang="ja-JP" altLang="en-US" sz="1400" dirty="0">
                <a:latin typeface="Century Gothic" panose="020B0502020202020204" pitchFamily="34" charset="0"/>
              </a:rPr>
              <a:t>小学生：</a:t>
            </a:r>
            <a:r>
              <a:rPr lang="en-US" altLang="ja-JP" sz="1400" dirty="0">
                <a:latin typeface="Century Gothic" panose="020B0502020202020204" pitchFamily="34" charset="0"/>
              </a:rPr>
              <a:t>16:30-17:20</a:t>
            </a:r>
          </a:p>
        </p:txBody>
      </p:sp>
      <p:sp>
        <p:nvSpPr>
          <p:cNvPr id="31" name="テキスト ボックス 30">
            <a:extLst>
              <a:ext uri="{FF2B5EF4-FFF2-40B4-BE49-F238E27FC236}">
                <a16:creationId xmlns:a16="http://schemas.microsoft.com/office/drawing/2014/main" id="{42947E1D-ED38-F08B-C2E8-00A25E4A599A}"/>
              </a:ext>
            </a:extLst>
          </p:cNvPr>
          <p:cNvSpPr txBox="1"/>
          <p:nvPr/>
        </p:nvSpPr>
        <p:spPr>
          <a:xfrm>
            <a:off x="6641632" y="43987"/>
            <a:ext cx="2492990" cy="246221"/>
          </a:xfrm>
          <a:prstGeom prst="rect">
            <a:avLst/>
          </a:prstGeom>
          <a:noFill/>
        </p:spPr>
        <p:txBody>
          <a:bodyPr wrap="none" rtlCol="0">
            <a:spAutoFit/>
          </a:bodyPr>
          <a:lstStyle/>
          <a:p>
            <a:r>
              <a:rPr kumimoji="1" lang="ja-JP" altLang="en-US" sz="1000" dirty="0">
                <a:latin typeface="Century Gothic" panose="020B0502020202020204" pitchFamily="34" charset="0"/>
              </a:rPr>
              <a:t>▶寒川アリーナからのお知らせはこちら</a:t>
            </a:r>
          </a:p>
        </p:txBody>
      </p:sp>
      <p:sp>
        <p:nvSpPr>
          <p:cNvPr id="32" name="正方形/長方形 31">
            <a:extLst>
              <a:ext uri="{FF2B5EF4-FFF2-40B4-BE49-F238E27FC236}">
                <a16:creationId xmlns:a16="http://schemas.microsoft.com/office/drawing/2014/main" id="{AA9F081A-3139-B5C7-958A-EED1EA93EA53}"/>
              </a:ext>
            </a:extLst>
          </p:cNvPr>
          <p:cNvSpPr/>
          <p:nvPr/>
        </p:nvSpPr>
        <p:spPr>
          <a:xfrm>
            <a:off x="6641632" y="16466"/>
            <a:ext cx="3152349" cy="95410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8162A2DB-9F1B-E3F3-5BE9-D4BAA8C8CB98}"/>
              </a:ext>
            </a:extLst>
          </p:cNvPr>
          <p:cNvSpPr txBox="1"/>
          <p:nvPr/>
        </p:nvSpPr>
        <p:spPr>
          <a:xfrm>
            <a:off x="4954693" y="6223624"/>
            <a:ext cx="1980029" cy="553998"/>
          </a:xfrm>
          <a:prstGeom prst="rect">
            <a:avLst/>
          </a:prstGeom>
          <a:noFill/>
        </p:spPr>
        <p:txBody>
          <a:bodyPr wrap="none" rtlCol="0">
            <a:spAutoFit/>
          </a:bodyPr>
          <a:lstStyle/>
          <a:p>
            <a:r>
              <a:rPr lang="ja-JP" altLang="en-US" sz="1000" dirty="0">
                <a:latin typeface="Century Gothic" panose="020B0502020202020204" pitchFamily="34" charset="0"/>
              </a:rPr>
              <a:t>▶お問合せ・お申込みはこちら</a:t>
            </a:r>
            <a:endParaRPr lang="en-US" altLang="ja-JP" sz="1000" dirty="0">
              <a:latin typeface="Century Gothic" panose="020B0502020202020204" pitchFamily="34" charset="0"/>
            </a:endParaRPr>
          </a:p>
          <a:p>
            <a:r>
              <a:rPr lang="ja-JP" altLang="en-US" sz="1000" dirty="0">
                <a:latin typeface="Century Gothic" panose="020B0502020202020204" pitchFamily="34" charset="0"/>
              </a:rPr>
              <a:t>シンコースポーツ寒川アリーナ</a:t>
            </a:r>
            <a:endParaRPr lang="en-US" altLang="ja-JP" sz="1000" dirty="0">
              <a:latin typeface="Century Gothic" panose="020B0502020202020204" pitchFamily="34" charset="0"/>
            </a:endParaRPr>
          </a:p>
          <a:p>
            <a:pPr algn="ctr"/>
            <a:r>
              <a:rPr lang="en-US" altLang="ja-JP" sz="1000" dirty="0">
                <a:latin typeface="Century Gothic" panose="020B0502020202020204" pitchFamily="34" charset="0"/>
              </a:rPr>
              <a:t>Tel.0467-75-1005</a:t>
            </a:r>
            <a:endParaRPr lang="ja-JP" altLang="en-US" sz="1000" dirty="0">
              <a:latin typeface="Century Gothic" panose="020B0502020202020204" pitchFamily="34" charset="0"/>
            </a:endParaRPr>
          </a:p>
        </p:txBody>
      </p:sp>
      <p:sp>
        <p:nvSpPr>
          <p:cNvPr id="34" name="正方形/長方形 33">
            <a:extLst>
              <a:ext uri="{FF2B5EF4-FFF2-40B4-BE49-F238E27FC236}">
                <a16:creationId xmlns:a16="http://schemas.microsoft.com/office/drawing/2014/main" id="{CA509A0B-0D73-6960-AEBC-1EBDC0449EBE}"/>
              </a:ext>
            </a:extLst>
          </p:cNvPr>
          <p:cNvSpPr/>
          <p:nvPr/>
        </p:nvSpPr>
        <p:spPr>
          <a:xfrm>
            <a:off x="4930576" y="6196757"/>
            <a:ext cx="2032140" cy="59821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5" name="表 34">
            <a:extLst>
              <a:ext uri="{FF2B5EF4-FFF2-40B4-BE49-F238E27FC236}">
                <a16:creationId xmlns:a16="http://schemas.microsoft.com/office/drawing/2014/main" id="{99A5D4F6-FAC2-9A0C-8749-447F8C9B5B3B}"/>
              </a:ext>
            </a:extLst>
          </p:cNvPr>
          <p:cNvGraphicFramePr>
            <a:graphicFrameLocks noGrp="1"/>
          </p:cNvGraphicFramePr>
          <p:nvPr>
            <p:extLst>
              <p:ext uri="{D42A27DB-BD31-4B8C-83A1-F6EECF244321}">
                <p14:modId xmlns:p14="http://schemas.microsoft.com/office/powerpoint/2010/main" val="1875350716"/>
              </p:ext>
            </p:extLst>
          </p:nvPr>
        </p:nvGraphicFramePr>
        <p:xfrm>
          <a:off x="468426" y="1399831"/>
          <a:ext cx="4114649" cy="5398385"/>
        </p:xfrm>
        <a:graphic>
          <a:graphicData uri="http://schemas.openxmlformats.org/drawingml/2006/table">
            <a:tbl>
              <a:tblPr>
                <a:tableStyleId>{5C22544A-7EE6-4342-B048-85BDC9FD1C3A}</a:tableStyleId>
              </a:tblPr>
              <a:tblGrid>
                <a:gridCol w="290032">
                  <a:extLst>
                    <a:ext uri="{9D8B030D-6E8A-4147-A177-3AD203B41FA5}">
                      <a16:colId xmlns:a16="http://schemas.microsoft.com/office/drawing/2014/main" val="3760274589"/>
                    </a:ext>
                  </a:extLst>
                </a:gridCol>
                <a:gridCol w="823690">
                  <a:extLst>
                    <a:ext uri="{9D8B030D-6E8A-4147-A177-3AD203B41FA5}">
                      <a16:colId xmlns:a16="http://schemas.microsoft.com/office/drawing/2014/main" val="3908451718"/>
                    </a:ext>
                  </a:extLst>
                </a:gridCol>
                <a:gridCol w="740071">
                  <a:extLst>
                    <a:ext uri="{9D8B030D-6E8A-4147-A177-3AD203B41FA5}">
                      <a16:colId xmlns:a16="http://schemas.microsoft.com/office/drawing/2014/main" val="4268727486"/>
                    </a:ext>
                  </a:extLst>
                </a:gridCol>
                <a:gridCol w="740072">
                  <a:extLst>
                    <a:ext uri="{9D8B030D-6E8A-4147-A177-3AD203B41FA5}">
                      <a16:colId xmlns:a16="http://schemas.microsoft.com/office/drawing/2014/main" val="102979455"/>
                    </a:ext>
                  </a:extLst>
                </a:gridCol>
                <a:gridCol w="740071">
                  <a:extLst>
                    <a:ext uri="{9D8B030D-6E8A-4147-A177-3AD203B41FA5}">
                      <a16:colId xmlns:a16="http://schemas.microsoft.com/office/drawing/2014/main" val="1880823374"/>
                    </a:ext>
                  </a:extLst>
                </a:gridCol>
                <a:gridCol w="780713">
                  <a:extLst>
                    <a:ext uri="{9D8B030D-6E8A-4147-A177-3AD203B41FA5}">
                      <a16:colId xmlns:a16="http://schemas.microsoft.com/office/drawing/2014/main" val="2044182841"/>
                    </a:ext>
                  </a:extLst>
                </a:gridCol>
              </a:tblGrid>
              <a:tr h="243049">
                <a:tc>
                  <a:txBody>
                    <a:bodyPr/>
                    <a:lstStyle/>
                    <a:p>
                      <a:pPr algn="ctr"/>
                      <a:r>
                        <a:rPr kumimoji="1" lang="ja-JP" altLang="en-US" sz="1100" dirty="0">
                          <a:latin typeface="Century Gothic" panose="020B0502020202020204" pitchFamily="34" charset="0"/>
                        </a:rPr>
                        <a:t>期</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gridSpan="5">
                  <a:txBody>
                    <a:bodyPr/>
                    <a:lstStyle/>
                    <a:p>
                      <a:pPr algn="ctr"/>
                      <a:r>
                        <a:rPr kumimoji="1" lang="ja-JP" altLang="en-US" sz="1200" dirty="0">
                          <a:latin typeface="Century Gothic" panose="020B0502020202020204" pitchFamily="34" charset="0"/>
                        </a:rPr>
                        <a:t>開催日</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795242"/>
                  </a:ext>
                </a:extLst>
              </a:tr>
              <a:tr h="316195">
                <a:tc rowSpan="3">
                  <a:txBody>
                    <a:bodyPr/>
                    <a:lstStyle/>
                    <a:p>
                      <a:pPr algn="ctr"/>
                      <a:r>
                        <a:rPr kumimoji="1" lang="en-US" altLang="ja-JP" sz="1400" dirty="0">
                          <a:latin typeface="Century Gothic" panose="020B0502020202020204" pitchFamily="34" charset="0"/>
                        </a:rPr>
                        <a:t>1</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4/1</a:t>
                      </a:r>
                      <a:endParaRPr kumimoji="1" lang="ja-JP" altLang="en-US" sz="1400"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4/8</a:t>
                      </a:r>
                      <a:endParaRPr kumimoji="1" lang="ja-JP" altLang="en-US" sz="1400" dirty="0">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4/15</a:t>
                      </a:r>
                      <a:endParaRPr kumimoji="1" lang="ja-JP" altLang="en-US" sz="1400" dirty="0">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4/22</a:t>
                      </a:r>
                      <a:endParaRPr kumimoji="1" lang="ja-JP" altLang="en-US" sz="1400" dirty="0">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5/13</a:t>
                      </a:r>
                      <a:endParaRPr kumimoji="1" lang="ja-JP" altLang="en-US" sz="1400" dirty="0">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6799734"/>
                  </a:ext>
                </a:extLst>
              </a:tr>
              <a:tr h="316195">
                <a:tc vMerge="1">
                  <a:txBody>
                    <a:bodyPr/>
                    <a:lstStyle/>
                    <a:p>
                      <a:pPr algn="ctr"/>
                      <a:endParaRPr kumimoji="1" lang="ja-JP" altLang="en-US" sz="1600" dirty="0">
                        <a:latin typeface="Century Gothic" panose="020B05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5/20</a:t>
                      </a:r>
                      <a:endParaRPr kumimoji="1" lang="ja-JP" altLang="en-US" sz="1400"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5/27</a:t>
                      </a:r>
                      <a:endParaRPr kumimoji="1" lang="ja-JP" altLang="en-US" sz="1400" dirty="0">
                        <a:latin typeface="Century Gothic" panose="020B0502020202020204" pitchFamily="34"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6/3</a:t>
                      </a:r>
                      <a:endParaRPr kumimoji="1" lang="ja-JP" altLang="en-US" sz="1400" dirty="0">
                        <a:latin typeface="Century Gothic" panose="020B0502020202020204" pitchFamily="34"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6/10</a:t>
                      </a:r>
                      <a:endParaRPr kumimoji="1" lang="ja-JP" altLang="en-US" sz="1400" dirty="0">
                        <a:latin typeface="Century Gothic" panose="020B0502020202020204" pitchFamily="34"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6/17</a:t>
                      </a:r>
                      <a:endParaRPr kumimoji="1" lang="ja-JP" altLang="en-US" sz="1400" dirty="0">
                        <a:latin typeface="Century Gothic" panose="020B0502020202020204" pitchFamily="34" charset="0"/>
                      </a:endParaRPr>
                    </a:p>
                  </a:txBody>
                  <a:tcPr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0541537"/>
                  </a:ext>
                </a:extLst>
              </a:tr>
              <a:tr h="316195">
                <a:tc vMerge="1">
                  <a:txBody>
                    <a:bodyPr/>
                    <a:lstStyle/>
                    <a:p>
                      <a:pPr algn="ctr"/>
                      <a:endParaRPr kumimoji="1" lang="en-US" altLang="ja-JP" sz="1400"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gridSpan="5">
                  <a:txBody>
                    <a:bodyPr/>
                    <a:lstStyle/>
                    <a:p>
                      <a:pPr algn="ctr"/>
                      <a:r>
                        <a:rPr kumimoji="1" lang="en-US" altLang="ja-JP" sz="1400" b="1" dirty="0">
                          <a:latin typeface="Century Gothic" panose="020B0502020202020204" pitchFamily="34" charset="0"/>
                        </a:rPr>
                        <a:t>10</a:t>
                      </a:r>
                      <a:r>
                        <a:rPr kumimoji="1" lang="ja-JP" altLang="en-US" sz="1400" b="1" dirty="0">
                          <a:latin typeface="Century Gothic" panose="020B0502020202020204" pitchFamily="34" charset="0"/>
                        </a:rPr>
                        <a:t>回　幼児</a:t>
                      </a:r>
                      <a:r>
                        <a:rPr kumimoji="1" lang="en-US" altLang="ja-JP" sz="1400" b="1" dirty="0">
                          <a:latin typeface="Century Gothic" panose="020B0502020202020204" pitchFamily="34" charset="0"/>
                        </a:rPr>
                        <a:t>13,200</a:t>
                      </a:r>
                      <a:r>
                        <a:rPr kumimoji="1" lang="ja-JP" altLang="en-US" sz="1400" b="1" dirty="0">
                          <a:latin typeface="Century Gothic" panose="020B0502020202020204" pitchFamily="34" charset="0"/>
                        </a:rPr>
                        <a:t>円</a:t>
                      </a:r>
                      <a:r>
                        <a:rPr kumimoji="1" lang="en-US" altLang="ja-JP" sz="1400" b="1" dirty="0">
                          <a:latin typeface="Century Gothic" panose="020B0502020202020204" pitchFamily="34" charset="0"/>
                        </a:rPr>
                        <a:t>/</a:t>
                      </a:r>
                      <a:r>
                        <a:rPr kumimoji="1" lang="ja-JP" altLang="en-US" sz="1400" b="1" dirty="0">
                          <a:latin typeface="Century Gothic" panose="020B0502020202020204" pitchFamily="34" charset="0"/>
                        </a:rPr>
                        <a:t>小学生</a:t>
                      </a:r>
                      <a:r>
                        <a:rPr kumimoji="1" lang="en-US" altLang="ja-JP" sz="1400" b="1" dirty="0">
                          <a:latin typeface="Century Gothic" panose="020B0502020202020204" pitchFamily="34" charset="0"/>
                        </a:rPr>
                        <a:t>16,500</a:t>
                      </a:r>
                      <a:r>
                        <a:rPr kumimoji="1" lang="ja-JP" altLang="en-US" sz="1400" b="1" dirty="0">
                          <a:latin typeface="Century Gothic" panose="020B0502020202020204" pitchFamily="34" charset="0"/>
                        </a:rPr>
                        <a:t>円</a:t>
                      </a:r>
                      <a:endParaRPr kumimoji="1" lang="en-US" altLang="ja-JP" sz="1400" b="1" dirty="0">
                        <a:latin typeface="Century Gothic" panose="020B0502020202020204" pitchFamily="34" charset="0"/>
                      </a:endParaRPr>
                    </a:p>
                    <a:p>
                      <a:pPr algn="ctr"/>
                      <a:r>
                        <a:rPr kumimoji="1" lang="ja-JP" altLang="en-US" sz="1400" b="1" dirty="0">
                          <a:latin typeface="Century Gothic" panose="020B0502020202020204" pitchFamily="34" charset="0"/>
                        </a:rPr>
                        <a:t>予備日　</a:t>
                      </a:r>
                      <a:r>
                        <a:rPr kumimoji="1" lang="en-US" altLang="ja-JP" sz="1400" b="1" dirty="0">
                          <a:latin typeface="Century Gothic" panose="020B0502020202020204" pitchFamily="34" charset="0"/>
                        </a:rPr>
                        <a:t>6/24</a:t>
                      </a:r>
                      <a:endParaRPr kumimoji="1" lang="ja-JP" altLang="en-US" sz="1400" b="1"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pPr algn="ctr"/>
                      <a:endParaRPr kumimoji="1" lang="ja-JP" altLang="en-US" sz="1400" dirty="0">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pPr algn="ctr"/>
                      <a:endParaRPr kumimoji="1" lang="ja-JP" altLang="en-US" sz="1400" dirty="0">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pPr algn="ctr"/>
                      <a:endParaRPr kumimoji="1" lang="ja-JP" altLang="en-US" sz="1400" dirty="0">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pPr algn="ctr"/>
                      <a:endParaRPr kumimoji="1" lang="ja-JP" altLang="en-US" sz="1400" dirty="0">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8571672"/>
                  </a:ext>
                </a:extLst>
              </a:tr>
              <a:tr h="316195">
                <a:tc rowSpan="3">
                  <a:txBody>
                    <a:bodyPr/>
                    <a:lstStyle/>
                    <a:p>
                      <a:pPr algn="ctr"/>
                      <a:r>
                        <a:rPr kumimoji="1" lang="en-US" altLang="ja-JP" sz="1400" dirty="0">
                          <a:latin typeface="Century Gothic" panose="020B0502020202020204" pitchFamily="34" charset="0"/>
                        </a:rPr>
                        <a:t>2</a:t>
                      </a:r>
                      <a:endParaRPr kumimoji="1" lang="ja-JP" altLang="en-US" sz="1400"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7/1</a:t>
                      </a:r>
                      <a:endParaRPr kumimoji="1" lang="ja-JP" altLang="en-US" sz="1400"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7/8</a:t>
                      </a:r>
                      <a:endParaRPr kumimoji="1" lang="ja-JP" altLang="en-US" sz="1400" dirty="0">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7/15</a:t>
                      </a:r>
                      <a:endParaRPr kumimoji="1" lang="ja-JP" altLang="en-US" sz="1400" dirty="0">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7/22</a:t>
                      </a:r>
                      <a:endParaRPr kumimoji="1" lang="ja-JP" altLang="en-US" sz="1400" dirty="0">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a:t>
                      </a: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06815299"/>
                  </a:ext>
                </a:extLst>
              </a:tr>
              <a:tr h="316195">
                <a:tc vMerge="1">
                  <a:txBody>
                    <a:bodyPr/>
                    <a:lstStyle/>
                    <a:p>
                      <a:pPr algn="ctr"/>
                      <a:endParaRPr kumimoji="1" lang="ja-JP" altLang="en-US" sz="1600" dirty="0">
                        <a:latin typeface="Century Gothic" panose="020B05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7/29</a:t>
                      </a:r>
                      <a:endParaRPr kumimoji="1" lang="ja-JP" altLang="en-US" sz="1400"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9/2</a:t>
                      </a:r>
                      <a:endParaRPr kumimoji="1" lang="ja-JP" altLang="en-US" sz="1400" dirty="0">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9/9</a:t>
                      </a:r>
                      <a:endParaRPr kumimoji="1" lang="ja-JP" altLang="en-US" sz="1400" dirty="0">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dirty="0">
                          <a:latin typeface="Century Gothic" panose="020B0502020202020204" pitchFamily="34" charset="0"/>
                        </a:rPr>
                        <a:t>9/16</a:t>
                      </a:r>
                      <a:endParaRPr kumimoji="1" lang="ja-JP" altLang="en-US" sz="1400" dirty="0">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kumimoji="1" lang="en-US" altLang="ja-JP" sz="1400" dirty="0">
                          <a:latin typeface="Century Gothic" panose="020B0502020202020204" pitchFamily="34" charset="0"/>
                        </a:rPr>
                        <a:t>9/30</a:t>
                      </a:r>
                      <a:endParaRPr kumimoji="1" lang="ja-JP" altLang="en-US" sz="1400" dirty="0">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3419670693"/>
                  </a:ext>
                </a:extLst>
              </a:tr>
              <a:tr h="459093">
                <a:tc vMerge="1">
                  <a:txBody>
                    <a:bodyPr/>
                    <a:lstStyle/>
                    <a:p>
                      <a:pPr algn="ctr"/>
                      <a:endParaRPr kumimoji="1" lang="ja-JP" altLang="en-US" sz="14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dirty="0">
                          <a:latin typeface="Century Gothic" panose="020B0502020202020204" pitchFamily="34" charset="0"/>
                        </a:rPr>
                        <a:t>9</a:t>
                      </a:r>
                      <a:r>
                        <a:rPr kumimoji="1" lang="ja-JP" altLang="en-US" sz="1400" b="1" dirty="0">
                          <a:latin typeface="Century Gothic" panose="020B0502020202020204" pitchFamily="34" charset="0"/>
                        </a:rPr>
                        <a:t>回　幼児</a:t>
                      </a:r>
                      <a:r>
                        <a:rPr kumimoji="1" lang="en-US" altLang="ja-JP" sz="1400" b="1" dirty="0">
                          <a:latin typeface="Century Gothic" panose="020B0502020202020204" pitchFamily="34" charset="0"/>
                        </a:rPr>
                        <a:t>11,880</a:t>
                      </a:r>
                      <a:r>
                        <a:rPr kumimoji="1" lang="ja-JP" altLang="en-US" sz="1400" b="1" dirty="0">
                          <a:latin typeface="Century Gothic" panose="020B0502020202020204" pitchFamily="34" charset="0"/>
                        </a:rPr>
                        <a:t>円</a:t>
                      </a:r>
                      <a:r>
                        <a:rPr kumimoji="1" lang="en-US" altLang="ja-JP" sz="1400" b="1" dirty="0">
                          <a:latin typeface="Century Gothic" panose="020B0502020202020204" pitchFamily="34" charset="0"/>
                        </a:rPr>
                        <a:t>/</a:t>
                      </a:r>
                      <a:r>
                        <a:rPr kumimoji="1" lang="ja-JP" altLang="en-US" sz="1400" b="1" dirty="0">
                          <a:latin typeface="Century Gothic" panose="020B0502020202020204" pitchFamily="34" charset="0"/>
                        </a:rPr>
                        <a:t>小学生</a:t>
                      </a:r>
                      <a:r>
                        <a:rPr kumimoji="1" lang="en-US" altLang="ja-JP" sz="1400" b="1" dirty="0">
                          <a:latin typeface="Century Gothic" panose="020B0502020202020204" pitchFamily="34" charset="0"/>
                        </a:rPr>
                        <a:t>14,850</a:t>
                      </a:r>
                      <a:r>
                        <a:rPr kumimoji="1" lang="ja-JP" altLang="en-US" sz="1400" b="1" dirty="0">
                          <a:latin typeface="Century Gothic" panose="020B0502020202020204" pitchFamily="34" charset="0"/>
                        </a:rPr>
                        <a:t>円</a:t>
                      </a:r>
                    </a:p>
                    <a:p>
                      <a:pPr algn="ctr"/>
                      <a:r>
                        <a:rPr kumimoji="1" lang="ja-JP" altLang="en-US" sz="1400" dirty="0">
                          <a:latin typeface="Century Gothic" panose="020B0502020202020204" pitchFamily="34" charset="0"/>
                        </a:rPr>
                        <a:t>予備日　</a:t>
                      </a:r>
                      <a:r>
                        <a:rPr kumimoji="1" lang="en-US" altLang="ja-JP" sz="1400" dirty="0">
                          <a:latin typeface="Century Gothic" panose="020B0502020202020204" pitchFamily="34" charset="0"/>
                        </a:rPr>
                        <a:t>8/26</a:t>
                      </a:r>
                      <a:endParaRPr kumimoji="1" lang="ja-JP" altLang="en-US" sz="1400"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pPr algn="ctr"/>
                      <a:endParaRPr kumimoji="1" lang="ja-JP" altLang="en-US" sz="14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hMerge="1">
                  <a:txBody>
                    <a:bodyPr/>
                    <a:lstStyle/>
                    <a:p>
                      <a:pPr algn="ctr"/>
                      <a:endParaRPr kumimoji="1" lang="ja-JP" altLang="en-US" sz="14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650665160"/>
                  </a:ext>
                </a:extLst>
              </a:tr>
              <a:tr h="316195">
                <a:tc rowSpan="3">
                  <a:txBody>
                    <a:bodyPr/>
                    <a:lstStyle/>
                    <a:p>
                      <a:pPr algn="ctr"/>
                      <a:r>
                        <a:rPr kumimoji="1" lang="en-US" altLang="ja-JP" sz="1400" b="0" dirty="0">
                          <a:latin typeface="Century Gothic" panose="020B0502020202020204" pitchFamily="34" charset="0"/>
                        </a:rPr>
                        <a:t>3</a:t>
                      </a:r>
                      <a:endParaRPr kumimoji="1" lang="ja-JP" altLang="en-US" sz="1400" b="0"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10/7</a:t>
                      </a:r>
                      <a:endParaRPr kumimoji="1" lang="ja-JP" altLang="en-US" sz="1400" b="0" dirty="0">
                        <a:solidFill>
                          <a:schemeClr val="tx1"/>
                        </a:solidFill>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10/14</a:t>
                      </a:r>
                      <a:endParaRPr kumimoji="1" lang="ja-JP" altLang="en-US"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10/21</a:t>
                      </a:r>
                      <a:endParaRPr kumimoji="1" lang="ja-JP" altLang="en-US"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a:t>
                      </a:r>
                      <a:endParaRPr kumimoji="1" lang="ja-JP" altLang="en-US"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a:t>
                      </a:r>
                      <a:endParaRPr kumimoji="1" lang="ja-JP" altLang="en-US"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6473598"/>
                  </a:ext>
                </a:extLst>
              </a:tr>
              <a:tr h="316195">
                <a:tc vMerge="1">
                  <a:txBody>
                    <a:bodyPr/>
                    <a:lstStyle/>
                    <a:p>
                      <a:pPr algn="ctr"/>
                      <a:endParaRPr kumimoji="1" lang="ja-JP" altLang="en-US" sz="16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10/28</a:t>
                      </a:r>
                      <a:endParaRPr kumimoji="1" lang="ja-JP" altLang="en-US" sz="1400" b="0" dirty="0">
                        <a:solidFill>
                          <a:schemeClr val="tx1"/>
                        </a:solidFill>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11/4</a:t>
                      </a:r>
                      <a:endParaRPr kumimoji="1" lang="ja-JP" altLang="en-US"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11/11</a:t>
                      </a:r>
                      <a:endParaRPr kumimoji="1" lang="ja-JP" altLang="en-US"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11/18</a:t>
                      </a:r>
                      <a:endParaRPr kumimoji="1" lang="ja-JP" altLang="en-US"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a:txBody>
                    <a:bodyPr/>
                    <a:lstStyle/>
                    <a:p>
                      <a:pPr algn="ctr"/>
                      <a:r>
                        <a:rPr kumimoji="1" lang="en-US" altLang="ja-JP" sz="1400" b="0" dirty="0">
                          <a:solidFill>
                            <a:schemeClr val="tx1"/>
                          </a:solidFill>
                          <a:latin typeface="Century Gothic" panose="020B0502020202020204" pitchFamily="34" charset="0"/>
                        </a:rPr>
                        <a:t>11/25</a:t>
                      </a:r>
                      <a:endParaRPr kumimoji="1" lang="ja-JP" altLang="en-US"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455727690"/>
                  </a:ext>
                </a:extLst>
              </a:tr>
              <a:tr h="316195">
                <a:tc vMerge="1">
                  <a:txBody>
                    <a:bodyPr/>
                    <a:lstStyle/>
                    <a:p>
                      <a:pPr algn="ctr"/>
                      <a:endParaRPr kumimoji="1" lang="ja-JP" altLang="en-US" sz="1400" b="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dirty="0">
                          <a:latin typeface="Century Gothic" panose="020B0502020202020204" pitchFamily="34" charset="0"/>
                        </a:rPr>
                        <a:t>8</a:t>
                      </a:r>
                      <a:r>
                        <a:rPr kumimoji="1" lang="ja-JP" altLang="en-US" sz="1400" b="1" dirty="0">
                          <a:latin typeface="Century Gothic" panose="020B0502020202020204" pitchFamily="34" charset="0"/>
                        </a:rPr>
                        <a:t>回　幼児</a:t>
                      </a:r>
                      <a:r>
                        <a:rPr kumimoji="1" lang="en-US" altLang="ja-JP" sz="1400" b="1" dirty="0">
                          <a:latin typeface="Century Gothic" panose="020B0502020202020204" pitchFamily="34" charset="0"/>
                        </a:rPr>
                        <a:t>10,560</a:t>
                      </a:r>
                      <a:r>
                        <a:rPr kumimoji="1" lang="ja-JP" altLang="en-US" sz="1400" b="1" dirty="0">
                          <a:latin typeface="Century Gothic" panose="020B0502020202020204" pitchFamily="34" charset="0"/>
                        </a:rPr>
                        <a:t>円</a:t>
                      </a:r>
                      <a:r>
                        <a:rPr kumimoji="1" lang="en-US" altLang="ja-JP" sz="1400" b="1" dirty="0">
                          <a:latin typeface="Century Gothic" panose="020B0502020202020204" pitchFamily="34" charset="0"/>
                        </a:rPr>
                        <a:t>/</a:t>
                      </a:r>
                      <a:r>
                        <a:rPr kumimoji="1" lang="ja-JP" altLang="en-US" sz="1400" b="1" dirty="0">
                          <a:latin typeface="Century Gothic" panose="020B0502020202020204" pitchFamily="34" charset="0"/>
                        </a:rPr>
                        <a:t>小学生</a:t>
                      </a:r>
                      <a:r>
                        <a:rPr kumimoji="1" lang="en-US" altLang="ja-JP" sz="1400" b="1" dirty="0">
                          <a:latin typeface="Century Gothic" panose="020B0502020202020204" pitchFamily="34" charset="0"/>
                        </a:rPr>
                        <a:t>13,200</a:t>
                      </a:r>
                      <a:r>
                        <a:rPr kumimoji="1" lang="ja-JP" altLang="en-US" sz="1400" b="1" dirty="0">
                          <a:latin typeface="Century Gothic" panose="020B0502020202020204" pitchFamily="34" charset="0"/>
                        </a:rPr>
                        <a:t>円</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pPr algn="ctr"/>
                      <a:endParaRPr kumimoji="1" lang="ja-JP" altLang="en-US" sz="14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tc hMerge="1">
                  <a:txBody>
                    <a:bodyPr/>
                    <a:lstStyle/>
                    <a:p>
                      <a:pPr algn="ctr"/>
                      <a:endParaRPr kumimoji="1" lang="ja-JP" altLang="en-US" sz="14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4176090658"/>
                  </a:ext>
                </a:extLst>
              </a:tr>
              <a:tr h="316195">
                <a:tc rowSpan="3">
                  <a:txBody>
                    <a:bodyPr/>
                    <a:lstStyle/>
                    <a:p>
                      <a:pPr algn="ctr"/>
                      <a:r>
                        <a:rPr kumimoji="1" lang="en-US" altLang="ja-JP" sz="1400" b="0" dirty="0">
                          <a:latin typeface="Century Gothic" panose="020B0502020202020204" pitchFamily="34" charset="0"/>
                        </a:rPr>
                        <a:t>4</a:t>
                      </a:r>
                      <a:endParaRPr kumimoji="1" lang="ja-JP" altLang="en-US" sz="1400" b="0"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12/2</a:t>
                      </a:r>
                      <a:endParaRPr kumimoji="1" lang="ja-JP" altLang="en-US" sz="1400" b="0" dirty="0">
                        <a:solidFill>
                          <a:schemeClr val="tx1"/>
                        </a:solidFill>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12/9</a:t>
                      </a:r>
                      <a:endParaRPr kumimoji="1" lang="ja-JP" altLang="en-US"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12/16</a:t>
                      </a:r>
                      <a:endParaRPr kumimoji="1" lang="ja-JP" altLang="en-US"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a:t>
                      </a:r>
                      <a:endParaRPr kumimoji="1" lang="ja-JP" altLang="en-US"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a:t>
                      </a: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0061001"/>
                  </a:ext>
                </a:extLst>
              </a:tr>
              <a:tr h="316195">
                <a:tc vMerge="1">
                  <a:txBody>
                    <a:bodyPr/>
                    <a:lstStyle/>
                    <a:p>
                      <a:pPr algn="ctr"/>
                      <a:endParaRPr kumimoji="1" lang="ja-JP" altLang="en-US" sz="1600"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12/23</a:t>
                      </a:r>
                      <a:endParaRPr kumimoji="1" lang="ja-JP" altLang="en-US" sz="1400" b="0" dirty="0">
                        <a:solidFill>
                          <a:schemeClr val="tx1"/>
                        </a:solidFill>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1/6</a:t>
                      </a:r>
                      <a:endParaRPr kumimoji="1" lang="ja-JP" altLang="en-US"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1/13</a:t>
                      </a:r>
                      <a:endParaRPr kumimoji="1" lang="ja-JP" altLang="en-US"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1/20</a:t>
                      </a:r>
                      <a:endParaRPr kumimoji="1" lang="ja-JP" altLang="en-US"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1/27</a:t>
                      </a:r>
                      <a:endParaRPr kumimoji="1" lang="ja-JP" altLang="en-US"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5427589"/>
                  </a:ext>
                </a:extLst>
              </a:tr>
              <a:tr h="316195">
                <a:tc vMerge="1">
                  <a:txBody>
                    <a:bodyPr/>
                    <a:lstStyle/>
                    <a:p>
                      <a:pPr algn="ctr"/>
                      <a:endParaRPr kumimoji="1" lang="ja-JP" altLang="en-US" sz="1400" b="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dirty="0">
                          <a:latin typeface="Century Gothic" panose="020B0502020202020204" pitchFamily="34" charset="0"/>
                        </a:rPr>
                        <a:t>8</a:t>
                      </a:r>
                      <a:r>
                        <a:rPr kumimoji="1" lang="ja-JP" altLang="en-US" sz="1400" b="1" dirty="0">
                          <a:latin typeface="Century Gothic" panose="020B0502020202020204" pitchFamily="34" charset="0"/>
                        </a:rPr>
                        <a:t>回　幼児</a:t>
                      </a:r>
                      <a:r>
                        <a:rPr kumimoji="1" lang="en-US" altLang="ja-JP" sz="1400" b="1" dirty="0">
                          <a:latin typeface="Century Gothic" panose="020B0502020202020204" pitchFamily="34" charset="0"/>
                        </a:rPr>
                        <a:t>10,560</a:t>
                      </a:r>
                      <a:r>
                        <a:rPr kumimoji="1" lang="ja-JP" altLang="en-US" sz="1400" b="1" dirty="0">
                          <a:latin typeface="Century Gothic" panose="020B0502020202020204" pitchFamily="34" charset="0"/>
                        </a:rPr>
                        <a:t>円</a:t>
                      </a:r>
                      <a:r>
                        <a:rPr kumimoji="1" lang="en-US" altLang="ja-JP" sz="1400" b="1" dirty="0">
                          <a:latin typeface="Century Gothic" panose="020B0502020202020204" pitchFamily="34" charset="0"/>
                        </a:rPr>
                        <a:t>/</a:t>
                      </a:r>
                      <a:r>
                        <a:rPr kumimoji="1" lang="ja-JP" altLang="en-US" sz="1400" b="1" dirty="0">
                          <a:latin typeface="Century Gothic" panose="020B0502020202020204" pitchFamily="34" charset="0"/>
                        </a:rPr>
                        <a:t>小学生</a:t>
                      </a:r>
                      <a:r>
                        <a:rPr kumimoji="1" lang="en-US" altLang="ja-JP" sz="1400" b="1" dirty="0">
                          <a:latin typeface="Century Gothic" panose="020B0502020202020204" pitchFamily="34" charset="0"/>
                        </a:rPr>
                        <a:t>13,200</a:t>
                      </a:r>
                      <a:r>
                        <a:rPr kumimoji="1" lang="ja-JP" altLang="en-US" sz="1400" b="1" dirty="0">
                          <a:latin typeface="Century Gothic" panose="020B0502020202020204" pitchFamily="34" charset="0"/>
                        </a:rPr>
                        <a:t>円</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pPr algn="ctr"/>
                      <a:endParaRPr kumimoji="1" lang="ja-JP" altLang="en-US" sz="14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20241574"/>
                  </a:ext>
                </a:extLst>
              </a:tr>
              <a:tr h="316195">
                <a:tc rowSpan="3">
                  <a:txBody>
                    <a:bodyPr/>
                    <a:lstStyle/>
                    <a:p>
                      <a:pPr algn="ctr"/>
                      <a:r>
                        <a:rPr kumimoji="1" lang="en-US" altLang="ja-JP" sz="1400" b="0" dirty="0">
                          <a:latin typeface="Century Gothic" panose="020B0502020202020204" pitchFamily="34" charset="0"/>
                        </a:rPr>
                        <a:t>5</a:t>
                      </a:r>
                      <a:endParaRPr kumimoji="1" lang="ja-JP" altLang="en-US" sz="1400" b="0"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2/3</a:t>
                      </a:r>
                      <a:endParaRPr kumimoji="1" lang="ja-JP" altLang="en-US" sz="1400" b="0" dirty="0">
                        <a:solidFill>
                          <a:schemeClr val="tx1"/>
                        </a:solidFill>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2/10</a:t>
                      </a:r>
                      <a:endParaRPr kumimoji="1" lang="ja-JP" altLang="en-US" sz="1400" b="0" dirty="0">
                        <a:solidFill>
                          <a:schemeClr val="tx1"/>
                        </a:solidFill>
                        <a:latin typeface="Century Gothic" panose="020B0502020202020204" pitchFamily="34"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2/17</a:t>
                      </a:r>
                      <a:endParaRPr kumimoji="1" lang="ja-JP" altLang="en-US" sz="1400" b="0" dirty="0">
                        <a:solidFill>
                          <a:schemeClr val="tx1"/>
                        </a:solidFill>
                        <a:latin typeface="Century Gothic" panose="020B0502020202020204" pitchFamily="34"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2/24</a:t>
                      </a:r>
                      <a:endParaRPr kumimoji="1" lang="ja-JP" altLang="en-US" sz="1400" b="0" dirty="0">
                        <a:solidFill>
                          <a:schemeClr val="tx1"/>
                        </a:solidFill>
                        <a:latin typeface="Century Gothic" panose="020B0502020202020204" pitchFamily="34"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a:t>
                      </a:r>
                      <a:endParaRPr kumimoji="1" lang="ja-JP" altLang="en-US" sz="1400" b="0" dirty="0">
                        <a:solidFill>
                          <a:schemeClr val="tx1"/>
                        </a:solidFill>
                        <a:latin typeface="Century Gothic" panose="020B0502020202020204" pitchFamily="34" charset="0"/>
                      </a:endParaRPr>
                    </a:p>
                  </a:txBody>
                  <a:tcPr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2835703"/>
                  </a:ext>
                </a:extLst>
              </a:tr>
              <a:tr h="270055">
                <a:tc vMerge="1">
                  <a:txBody>
                    <a:bodyPr/>
                    <a:lstStyle/>
                    <a:p>
                      <a:endParaRPr kumimoji="1" lang="ja-JP" altLang="en-US"/>
                    </a:p>
                  </a:txBody>
                  <a:tcPr/>
                </a:tc>
                <a:tc>
                  <a:txBody>
                    <a:bodyPr/>
                    <a:lstStyle/>
                    <a:p>
                      <a:pPr algn="ctr"/>
                      <a:r>
                        <a:rPr kumimoji="1" lang="en-US" altLang="ja-JP" sz="1400" b="0" dirty="0">
                          <a:solidFill>
                            <a:schemeClr val="tx1"/>
                          </a:solidFill>
                          <a:latin typeface="Century Gothic" panose="020B0502020202020204" pitchFamily="34" charset="0"/>
                        </a:rPr>
                        <a:t>3/3</a:t>
                      </a:r>
                      <a:endParaRPr kumimoji="1" lang="ja-JP" altLang="en-US" sz="1400" b="0" dirty="0">
                        <a:solidFill>
                          <a:schemeClr val="tx1"/>
                        </a:solidFill>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3/10</a:t>
                      </a:r>
                      <a:endParaRPr kumimoji="1" lang="ja-JP" altLang="en-US" sz="1400" b="0" dirty="0">
                        <a:solidFill>
                          <a:schemeClr val="tx1"/>
                        </a:solidFill>
                        <a:latin typeface="Century Gothic" panose="020B0502020202020204" pitchFamily="34"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3/17</a:t>
                      </a:r>
                      <a:endParaRPr kumimoji="1" lang="ja-JP" altLang="en-US" sz="1400" b="0" dirty="0">
                        <a:solidFill>
                          <a:schemeClr val="tx1"/>
                        </a:solidFill>
                        <a:latin typeface="Century Gothic" panose="020B0502020202020204" pitchFamily="34"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3/24</a:t>
                      </a:r>
                      <a:endParaRPr kumimoji="1" lang="ja-JP" altLang="en-US" sz="1400" b="0" dirty="0">
                        <a:solidFill>
                          <a:schemeClr val="tx1"/>
                        </a:solidFill>
                        <a:latin typeface="Century Gothic" panose="020B0502020202020204" pitchFamily="34"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Century Gothic" panose="020B0502020202020204" pitchFamily="34" charset="0"/>
                        </a:rPr>
                        <a:t>3/31</a:t>
                      </a:r>
                      <a:endParaRPr kumimoji="1" lang="ja-JP" altLang="en-US" sz="1400" b="0" dirty="0">
                        <a:solidFill>
                          <a:schemeClr val="tx1"/>
                        </a:solidFill>
                        <a:latin typeface="Century Gothic" panose="020B0502020202020204" pitchFamily="34" charset="0"/>
                      </a:endParaRPr>
                    </a:p>
                  </a:txBody>
                  <a:tcPr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85767079"/>
                  </a:ext>
                </a:extLst>
              </a:tr>
              <a:tr h="270055">
                <a:tc vMerge="1">
                  <a:txBody>
                    <a:bodyPr/>
                    <a:lstStyle/>
                    <a:p>
                      <a:pPr algn="ctr"/>
                      <a:endParaRPr kumimoji="1" lang="ja-JP" altLang="en-US" sz="1400" b="0"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dirty="0">
                          <a:latin typeface="Century Gothic" panose="020B0502020202020204" pitchFamily="34" charset="0"/>
                        </a:rPr>
                        <a:t>9</a:t>
                      </a:r>
                      <a:r>
                        <a:rPr kumimoji="1" lang="ja-JP" altLang="en-US" sz="1400" b="1" dirty="0">
                          <a:latin typeface="Century Gothic" panose="020B0502020202020204" pitchFamily="34" charset="0"/>
                        </a:rPr>
                        <a:t>回　幼児</a:t>
                      </a:r>
                      <a:r>
                        <a:rPr kumimoji="1" lang="en-US" altLang="ja-JP" sz="1400" b="1" dirty="0">
                          <a:latin typeface="Century Gothic" panose="020B0502020202020204" pitchFamily="34" charset="0"/>
                        </a:rPr>
                        <a:t>11,880</a:t>
                      </a:r>
                      <a:r>
                        <a:rPr kumimoji="1" lang="ja-JP" altLang="en-US" sz="1400" b="1" dirty="0">
                          <a:latin typeface="Century Gothic" panose="020B0502020202020204" pitchFamily="34" charset="0"/>
                        </a:rPr>
                        <a:t>円</a:t>
                      </a:r>
                      <a:r>
                        <a:rPr kumimoji="1" lang="en-US" altLang="ja-JP" sz="1400" b="1" dirty="0">
                          <a:latin typeface="Century Gothic" panose="020B0502020202020204" pitchFamily="34" charset="0"/>
                        </a:rPr>
                        <a:t>/</a:t>
                      </a:r>
                      <a:r>
                        <a:rPr kumimoji="1" lang="ja-JP" altLang="en-US" sz="1400" b="1" dirty="0">
                          <a:latin typeface="Century Gothic" panose="020B0502020202020204" pitchFamily="34" charset="0"/>
                        </a:rPr>
                        <a:t>小学生</a:t>
                      </a:r>
                      <a:r>
                        <a:rPr kumimoji="1" lang="en-US" altLang="ja-JP" sz="1400" b="1" dirty="0">
                          <a:latin typeface="Century Gothic" panose="020B0502020202020204" pitchFamily="34" charset="0"/>
                        </a:rPr>
                        <a:t>14,850</a:t>
                      </a:r>
                      <a:r>
                        <a:rPr kumimoji="1" lang="ja-JP" altLang="en-US" sz="1400" b="1" dirty="0">
                          <a:latin typeface="Century Gothic" panose="020B0502020202020204" pitchFamily="34" charset="0"/>
                        </a:rPr>
                        <a:t>円</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pPr algn="ctr"/>
                      <a:endParaRPr kumimoji="1" lang="ja-JP" altLang="en-US" sz="14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pPr algn="ctr"/>
                      <a:endParaRPr kumimoji="1" lang="ja-JP" altLang="en-US" sz="14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b="0" dirty="0">
                        <a:solidFill>
                          <a:schemeClr val="tx1"/>
                        </a:solidFill>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22894"/>
                  </a:ext>
                </a:extLst>
              </a:tr>
            </a:tbl>
          </a:graphicData>
        </a:graphic>
      </p:graphicFrame>
      <p:sp>
        <p:nvSpPr>
          <p:cNvPr id="40" name="テキスト ボックス 39">
            <a:extLst>
              <a:ext uri="{FF2B5EF4-FFF2-40B4-BE49-F238E27FC236}">
                <a16:creationId xmlns:a16="http://schemas.microsoft.com/office/drawing/2014/main" id="{F3DE2437-16BA-63D4-8E34-255D7D62B60A}"/>
              </a:ext>
            </a:extLst>
          </p:cNvPr>
          <p:cNvSpPr txBox="1"/>
          <p:nvPr/>
        </p:nvSpPr>
        <p:spPr>
          <a:xfrm>
            <a:off x="4830886" y="2345255"/>
            <a:ext cx="4947385" cy="3824124"/>
          </a:xfrm>
          <a:prstGeom prst="rect">
            <a:avLst/>
          </a:prstGeom>
          <a:noFill/>
        </p:spPr>
        <p:txBody>
          <a:bodyPr wrap="square" rtlCol="0">
            <a:spAutoFit/>
          </a:bodyPr>
          <a:lstStyle/>
          <a:p>
            <a:r>
              <a:rPr lang="ja-JP" altLang="en-US" sz="1400" b="1" u="sng" dirty="0">
                <a:latin typeface="Century Gothic" panose="020B0502020202020204" pitchFamily="34" charset="0"/>
              </a:rPr>
              <a:t>▷お申込み方法　</a:t>
            </a:r>
            <a:r>
              <a:rPr lang="en-US" altLang="ja-JP" sz="1400" b="1" u="sng" dirty="0">
                <a:latin typeface="Century Gothic" panose="020B0502020202020204" pitchFamily="34" charset="0"/>
              </a:rPr>
              <a:t>(</a:t>
            </a:r>
            <a:r>
              <a:rPr lang="ja-JP" altLang="en-US" sz="1400" b="1" u="sng" dirty="0">
                <a:latin typeface="Century Gothic" panose="020B0502020202020204" pitchFamily="34" charset="0"/>
              </a:rPr>
              <a:t>新規・継続</a:t>
            </a:r>
            <a:r>
              <a:rPr lang="en-US" altLang="ja-JP" sz="1400" b="1" u="sng" dirty="0">
                <a:latin typeface="Century Gothic" panose="020B0502020202020204" pitchFamily="34" charset="0"/>
              </a:rPr>
              <a:t>)</a:t>
            </a:r>
          </a:p>
          <a:p>
            <a:r>
              <a:rPr lang="ja-JP" altLang="en-US" sz="1050" dirty="0">
                <a:latin typeface="Century Gothic" panose="020B0502020202020204" pitchFamily="34" charset="0"/>
              </a:rPr>
              <a:t>・</a:t>
            </a:r>
            <a:r>
              <a:rPr lang="en-US" altLang="ja-JP" sz="1050" dirty="0">
                <a:latin typeface="Century Gothic" panose="020B0502020202020204" pitchFamily="34" charset="0"/>
              </a:rPr>
              <a:t>1F</a:t>
            </a:r>
            <a:r>
              <a:rPr lang="ja-JP" altLang="en-US" sz="1050" dirty="0">
                <a:latin typeface="Century Gothic" panose="020B0502020202020204" pitchFamily="34" charset="0"/>
              </a:rPr>
              <a:t>受付またはお電話でお申込みください。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・レッスンメンバーズ登録が必要です。</a:t>
            </a:r>
            <a:r>
              <a:rPr lang="en-US" altLang="ja-JP" sz="1050" dirty="0">
                <a:latin typeface="Century Gothic" panose="020B0502020202020204" pitchFamily="34" charset="0"/>
              </a:rPr>
              <a:t>※</a:t>
            </a:r>
            <a:r>
              <a:rPr lang="ja-JP" altLang="en-US" sz="1050" dirty="0">
                <a:latin typeface="Century Gothic" panose="020B0502020202020204" pitchFamily="34" charset="0"/>
              </a:rPr>
              <a:t>登録無料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・継続申し込みは、出席名簿の</a:t>
            </a:r>
            <a:r>
              <a:rPr lang="en-US" altLang="ja-JP" sz="1050" dirty="0">
                <a:latin typeface="Century Gothic" panose="020B0502020202020204" pitchFamily="34" charset="0"/>
              </a:rPr>
              <a:t>1</a:t>
            </a:r>
            <a:r>
              <a:rPr lang="ja-JP" altLang="en-US" sz="1050" dirty="0">
                <a:latin typeface="Century Gothic" panose="020B0502020202020204" pitchFamily="34" charset="0"/>
              </a:rPr>
              <a:t>番右の</a:t>
            </a:r>
            <a:r>
              <a:rPr lang="ja-JP" altLang="en-US" sz="1050" b="1" dirty="0">
                <a:latin typeface="Century Gothic" panose="020B0502020202020204" pitchFamily="34" charset="0"/>
              </a:rPr>
              <a:t>継続希望欄に○印</a:t>
            </a:r>
            <a:r>
              <a:rPr lang="ja-JP" altLang="en-US" sz="1050" dirty="0">
                <a:latin typeface="Century Gothic" panose="020B0502020202020204" pitchFamily="34" charset="0"/>
              </a:rPr>
              <a:t>をつけてください。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a:t>
            </a:r>
            <a:r>
              <a:rPr lang="ja-JP" altLang="en-US" sz="1050" b="1" dirty="0">
                <a:latin typeface="Century Gothic" panose="020B0502020202020204" pitchFamily="34" charset="0"/>
              </a:rPr>
              <a:t>退会する場合は</a:t>
            </a:r>
            <a:r>
              <a:rPr lang="en-US" altLang="ja-JP" sz="1050" b="1" dirty="0">
                <a:latin typeface="Century Gothic" panose="020B0502020202020204" pitchFamily="34" charset="0"/>
              </a:rPr>
              <a:t>×</a:t>
            </a:r>
            <a:r>
              <a:rPr lang="ja-JP" altLang="en-US" sz="1050" b="1" dirty="0">
                <a:latin typeface="Century Gothic" panose="020B0502020202020204" pitchFamily="34" charset="0"/>
              </a:rPr>
              <a:t>印</a:t>
            </a:r>
            <a:r>
              <a:rPr lang="ja-JP" altLang="en-US" sz="1050" dirty="0">
                <a:latin typeface="Century Gothic" panose="020B0502020202020204" pitchFamily="34" charset="0"/>
              </a:rPr>
              <a:t>をつけてください。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a:t>
            </a:r>
            <a:r>
              <a:rPr lang="ja-JP" altLang="en-US" sz="1050" b="1" dirty="0">
                <a:latin typeface="Century Gothic" panose="020B0502020202020204" pitchFamily="34" charset="0"/>
              </a:rPr>
              <a:t>出席確認名簿への記入を忘れないようご協力をお願いいたします</a:t>
            </a:r>
            <a:r>
              <a:rPr lang="ja-JP" altLang="en-US" sz="1050" dirty="0">
                <a:latin typeface="Century Gothic" panose="020B0502020202020204" pitchFamily="34" charset="0"/>
              </a:rPr>
              <a:t>。</a:t>
            </a:r>
            <a:endParaRPr lang="en-US" altLang="ja-JP" sz="1050" dirty="0">
              <a:latin typeface="Century Gothic" panose="020B0502020202020204" pitchFamily="34" charset="0"/>
            </a:endParaRPr>
          </a:p>
          <a:p>
            <a:endParaRPr lang="en-US" altLang="ja-JP" sz="1050" dirty="0">
              <a:latin typeface="Century Gothic" panose="020B0502020202020204" pitchFamily="34" charset="0"/>
            </a:endParaRPr>
          </a:p>
          <a:p>
            <a:r>
              <a:rPr lang="ja-JP" altLang="en-US" sz="1400" b="1" u="sng" dirty="0">
                <a:latin typeface="Century Gothic" panose="020B0502020202020204" pitchFamily="34" charset="0"/>
              </a:rPr>
              <a:t>▷開催について</a:t>
            </a:r>
            <a:endParaRPr lang="en-US" altLang="ja-JP" sz="1400" b="1" u="sng" dirty="0">
              <a:latin typeface="Century Gothic" panose="020B0502020202020204" pitchFamily="34" charset="0"/>
            </a:endParaRPr>
          </a:p>
          <a:p>
            <a:r>
              <a:rPr lang="ja-JP" altLang="en-US" sz="1100" dirty="0">
                <a:latin typeface="Century Gothic" panose="020B0502020202020204" pitchFamily="34" charset="0"/>
              </a:rPr>
              <a:t>・施設や講師都合により、期中であっても日程変更する場合があります。予備日程についてもご確認ください。また、</a:t>
            </a:r>
            <a:r>
              <a:rPr lang="ja-JP" altLang="en-US" sz="1050" dirty="0">
                <a:latin typeface="Century Gothic" panose="020B0502020202020204" pitchFamily="34" charset="0"/>
              </a:rPr>
              <a:t>休講の場合は</a:t>
            </a:r>
            <a:r>
              <a:rPr lang="en-US" altLang="ja-JP" sz="1050" dirty="0">
                <a:latin typeface="Century Gothic" panose="020B0502020202020204" pitchFamily="34" charset="0"/>
              </a:rPr>
              <a:t>HP</a:t>
            </a:r>
            <a:r>
              <a:rPr lang="ja-JP" altLang="en-US" sz="1050" dirty="0">
                <a:latin typeface="Century Gothic" panose="020B0502020202020204" pitchFamily="34" charset="0"/>
              </a:rPr>
              <a:t>や</a:t>
            </a:r>
            <a:r>
              <a:rPr lang="en-US" altLang="ja-JP" sz="1050" dirty="0">
                <a:latin typeface="Century Gothic" panose="020B0502020202020204" pitchFamily="34" charset="0"/>
              </a:rPr>
              <a:t>SNS</a:t>
            </a:r>
            <a:r>
              <a:rPr lang="ja-JP" altLang="en-US" sz="1050" dirty="0">
                <a:latin typeface="Century Gothic" panose="020B0502020202020204" pitchFamily="34" charset="0"/>
              </a:rPr>
              <a:t>でお知らせします。・講師都合により代講開催となる場合があります。あらかじめご了承ください。</a:t>
            </a:r>
            <a:endParaRPr lang="en-US" altLang="ja-JP" sz="1050" dirty="0">
              <a:latin typeface="Century Gothic" panose="020B0502020202020204" pitchFamily="34" charset="0"/>
            </a:endParaRPr>
          </a:p>
          <a:p>
            <a:endParaRPr lang="en-US" altLang="ja-JP" sz="1050" b="1" u="sng" dirty="0">
              <a:latin typeface="Century Gothic" panose="020B0502020202020204" pitchFamily="34" charset="0"/>
            </a:endParaRPr>
          </a:p>
          <a:p>
            <a:r>
              <a:rPr lang="ja-JP" altLang="en-US" sz="1400" b="1" u="sng" dirty="0">
                <a:latin typeface="Century Gothic" panose="020B0502020202020204" pitchFamily="34" charset="0"/>
              </a:rPr>
              <a:t>▷参加費について</a:t>
            </a:r>
            <a:endParaRPr lang="en-US" altLang="ja-JP" sz="1400" b="1" u="sng" dirty="0">
              <a:latin typeface="Century Gothic" panose="020B0502020202020204" pitchFamily="34" charset="0"/>
            </a:endParaRPr>
          </a:p>
          <a:p>
            <a:r>
              <a:rPr lang="ja-JP" altLang="en-US" sz="1050" dirty="0">
                <a:latin typeface="Century Gothic" panose="020B0502020202020204" pitchFamily="34" charset="0"/>
              </a:rPr>
              <a:t>・</a:t>
            </a:r>
            <a:r>
              <a:rPr lang="en-US" altLang="ja-JP" sz="1050" dirty="0">
                <a:latin typeface="Century Gothic" panose="020B0502020202020204" pitchFamily="34" charset="0"/>
              </a:rPr>
              <a:t>1F</a:t>
            </a:r>
            <a:r>
              <a:rPr lang="ja-JP" altLang="en-US" sz="1050" dirty="0">
                <a:latin typeface="Century Gothic" panose="020B0502020202020204" pitchFamily="34" charset="0"/>
              </a:rPr>
              <a:t>受付にて</a:t>
            </a:r>
            <a:r>
              <a:rPr lang="ja-JP" altLang="en-US" sz="1050" b="1" dirty="0">
                <a:latin typeface="Century Gothic" panose="020B0502020202020204" pitchFamily="34" charset="0"/>
              </a:rPr>
              <a:t>現金</a:t>
            </a:r>
            <a:r>
              <a:rPr lang="ja-JP" altLang="en-US" sz="1050" dirty="0">
                <a:latin typeface="Century Gothic" panose="020B0502020202020204" pitchFamily="34" charset="0"/>
              </a:rPr>
              <a:t>支払いのみ可能です。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a:t>
            </a:r>
            <a:r>
              <a:rPr lang="ja-JP" altLang="en-US" sz="1050" b="1" dirty="0">
                <a:latin typeface="Century Gothic" panose="020B0502020202020204" pitchFamily="34" charset="0"/>
              </a:rPr>
              <a:t>各期初回参加日にお支払い</a:t>
            </a:r>
            <a:r>
              <a:rPr lang="ja-JP" altLang="en-US" sz="1050" dirty="0">
                <a:latin typeface="Century Gothic" panose="020B0502020202020204" pitchFamily="34" charset="0"/>
              </a:rPr>
              <a:t>ください。</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・すべて保険料込みの価格です。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・お客様都合による返金はできません。</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・残</a:t>
            </a:r>
            <a:r>
              <a:rPr lang="en-US" altLang="ja-JP" sz="1050" dirty="0">
                <a:latin typeface="Century Gothic" panose="020B0502020202020204" pitchFamily="34" charset="0"/>
              </a:rPr>
              <a:t>5</a:t>
            </a:r>
            <a:r>
              <a:rPr lang="ja-JP" altLang="en-US" sz="1050" dirty="0">
                <a:latin typeface="Century Gothic" panose="020B0502020202020204" pitchFamily="34" charset="0"/>
              </a:rPr>
              <a:t>回まで減額措置があります。</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　　　幼児コース　残回数</a:t>
            </a:r>
            <a:r>
              <a:rPr lang="en-US" altLang="ja-JP" sz="1050" dirty="0">
                <a:latin typeface="Century Gothic" panose="020B0502020202020204" pitchFamily="34" charset="0"/>
              </a:rPr>
              <a:t>×1,200</a:t>
            </a:r>
            <a:r>
              <a:rPr lang="ja-JP" altLang="en-US" sz="1050" dirty="0">
                <a:latin typeface="Century Gothic" panose="020B0502020202020204" pitchFamily="34" charset="0"/>
              </a:rPr>
              <a:t>円</a:t>
            </a:r>
            <a:r>
              <a:rPr lang="en-US" altLang="ja-JP" sz="1050" dirty="0">
                <a:latin typeface="Century Gothic" panose="020B0502020202020204" pitchFamily="34" charset="0"/>
              </a:rPr>
              <a:t>×</a:t>
            </a:r>
            <a:r>
              <a:rPr lang="ja-JP" altLang="en-US" sz="1050" dirty="0">
                <a:latin typeface="Century Gothic" panose="020B0502020202020204" pitchFamily="34" charset="0"/>
              </a:rPr>
              <a:t>税</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　　小学生コース　残回数</a:t>
            </a:r>
            <a:r>
              <a:rPr lang="en-US" altLang="ja-JP" sz="1050" dirty="0">
                <a:latin typeface="Century Gothic" panose="020B0502020202020204" pitchFamily="34" charset="0"/>
              </a:rPr>
              <a:t>×1,500</a:t>
            </a:r>
            <a:r>
              <a:rPr lang="ja-JP" altLang="en-US" sz="1050" dirty="0">
                <a:latin typeface="Century Gothic" panose="020B0502020202020204" pitchFamily="34" charset="0"/>
              </a:rPr>
              <a:t>円</a:t>
            </a:r>
            <a:r>
              <a:rPr lang="en-US" altLang="ja-JP" sz="1050" dirty="0">
                <a:latin typeface="Century Gothic" panose="020B0502020202020204" pitchFamily="34" charset="0"/>
              </a:rPr>
              <a:t>×</a:t>
            </a:r>
            <a:r>
              <a:rPr lang="ja-JP" altLang="en-US" sz="1050" dirty="0">
                <a:latin typeface="Century Gothic" panose="020B0502020202020204" pitchFamily="34" charset="0"/>
              </a:rPr>
              <a:t>税</a:t>
            </a:r>
            <a:endParaRPr lang="en-US" altLang="ja-JP" sz="1050" dirty="0">
              <a:latin typeface="Century Gothic" panose="020B0502020202020204" pitchFamily="34" charset="0"/>
            </a:endParaRPr>
          </a:p>
          <a:p>
            <a:r>
              <a:rPr lang="ja-JP" altLang="en-US" sz="1050" dirty="0">
                <a:latin typeface="Century Gothic" panose="020B0502020202020204" pitchFamily="34" charset="0"/>
              </a:rPr>
              <a:t>・</a:t>
            </a:r>
            <a:r>
              <a:rPr lang="ja-JP" altLang="en-US" sz="1050" b="1" dirty="0">
                <a:latin typeface="Century Gothic" panose="020B0502020202020204" pitchFamily="34" charset="0"/>
              </a:rPr>
              <a:t>体験は</a:t>
            </a:r>
            <a:r>
              <a:rPr lang="en-US" altLang="ja-JP" sz="1050" b="1" dirty="0">
                <a:latin typeface="Century Gothic" panose="020B0502020202020204" pitchFamily="34" charset="0"/>
              </a:rPr>
              <a:t>1</a:t>
            </a:r>
            <a:r>
              <a:rPr lang="ja-JP" altLang="en-US" sz="1050" b="1" dirty="0">
                <a:latin typeface="Century Gothic" panose="020B0502020202020204" pitchFamily="34" charset="0"/>
              </a:rPr>
              <a:t>回無料</a:t>
            </a:r>
            <a:r>
              <a:rPr lang="ja-JP" altLang="en-US" sz="1050" dirty="0">
                <a:latin typeface="Century Gothic" panose="020B0502020202020204" pitchFamily="34" charset="0"/>
              </a:rPr>
              <a:t>です。</a:t>
            </a:r>
            <a:endParaRPr lang="en-US" altLang="ja-JP" sz="1050" dirty="0">
              <a:latin typeface="Century Gothic" panose="020B0502020202020204" pitchFamily="34" charset="0"/>
            </a:endParaRPr>
          </a:p>
        </p:txBody>
      </p:sp>
      <p:cxnSp>
        <p:nvCxnSpPr>
          <p:cNvPr id="41" name="直線コネクタ 40">
            <a:extLst>
              <a:ext uri="{FF2B5EF4-FFF2-40B4-BE49-F238E27FC236}">
                <a16:creationId xmlns:a16="http://schemas.microsoft.com/office/drawing/2014/main" id="{069FA8DE-87EE-9723-88A4-973C8ECF769A}"/>
              </a:ext>
            </a:extLst>
          </p:cNvPr>
          <p:cNvCxnSpPr/>
          <p:nvPr/>
        </p:nvCxnSpPr>
        <p:spPr>
          <a:xfrm>
            <a:off x="4921244" y="3750908"/>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9A9E8724-F98E-AF29-74B4-3C841BF163D3}"/>
              </a:ext>
            </a:extLst>
          </p:cNvPr>
          <p:cNvCxnSpPr/>
          <p:nvPr/>
        </p:nvCxnSpPr>
        <p:spPr>
          <a:xfrm>
            <a:off x="4930575" y="2578361"/>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5F0CC976-AFB6-062B-A2C4-D41C24E95F8E}"/>
              </a:ext>
            </a:extLst>
          </p:cNvPr>
          <p:cNvCxnSpPr/>
          <p:nvPr/>
        </p:nvCxnSpPr>
        <p:spPr>
          <a:xfrm>
            <a:off x="4921244" y="4780385"/>
            <a:ext cx="4774542"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746970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defRPr kumimoji="1" sz="2000" dirty="0" smtClean="0">
            <a:latin typeface="Century Gothic" panose="020B0502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11066</TotalTime>
  <Words>4604</Words>
  <Application>Microsoft Office PowerPoint</Application>
  <PresentationFormat>A4 210 x 297 mm</PresentationFormat>
  <Paragraphs>1091</Paragraphs>
  <Slides>11</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游ゴシック</vt:lpstr>
      <vt:lpstr>Arial</vt:lpstr>
      <vt:lpstr>Calibri</vt:lpstr>
      <vt:lpstr>Calibri Light</vt:lpstr>
      <vt:lpstr>Century Gothic</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samukawa-d2</dc:creator>
  <cp:lastModifiedBy>寒川総合体育館shinko-sports</cp:lastModifiedBy>
  <cp:revision>466</cp:revision>
  <cp:lastPrinted>2026-02-23T00:51:35Z</cp:lastPrinted>
  <dcterms:created xsi:type="dcterms:W3CDTF">2019-11-27T08:19:28Z</dcterms:created>
  <dcterms:modified xsi:type="dcterms:W3CDTF">2026-02-23T00:51:52Z</dcterms:modified>
</cp:coreProperties>
</file>